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jpg" ContentType="image/jpg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</p:sldIdLst>
  <p:sldSz cx="9144000" cy="6858000"/>
  <p:notesSz cx="9144000" cy="6858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5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5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5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75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5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5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761233" y="441324"/>
            <a:ext cx="3754120" cy="7623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5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66432" y="1719897"/>
            <a:ext cx="7811135" cy="38728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5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jpg"/></Relationships>
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.jpg"/></Relationships>
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.jpg"/></Relationships>
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.jpg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2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.jpg"/></Relationships>

</file>

<file path=ppt/slides/_rels/slide2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.jpg"/></Relationships>

</file>

<file path=ppt/slides/_rels/slide2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34765" y="948753"/>
            <a:ext cx="2485390" cy="30035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0" b="0">
                <a:latin typeface="Arial MT"/>
                <a:cs typeface="Arial MT"/>
              </a:rPr>
              <a:t>IV-</a:t>
            </a:r>
            <a:r>
              <a:rPr dirty="0" sz="1800" b="0">
                <a:latin typeface="Arial MT"/>
                <a:cs typeface="Arial MT"/>
              </a:rPr>
              <a:t>SEMESTER,</a:t>
            </a:r>
            <a:r>
              <a:rPr dirty="0" sz="1800" spc="30" b="0">
                <a:latin typeface="Arial MT"/>
                <a:cs typeface="Arial MT"/>
              </a:rPr>
              <a:t> </a:t>
            </a:r>
            <a:r>
              <a:rPr dirty="0" sz="1800" b="0">
                <a:latin typeface="Arial MT"/>
                <a:cs typeface="Arial MT"/>
              </a:rPr>
              <a:t>II</a:t>
            </a:r>
            <a:r>
              <a:rPr dirty="0" sz="1800" spc="35" b="0">
                <a:latin typeface="Arial MT"/>
                <a:cs typeface="Arial MT"/>
              </a:rPr>
              <a:t> </a:t>
            </a:r>
            <a:r>
              <a:rPr dirty="0" sz="1800" spc="-20" b="0">
                <a:latin typeface="Arial MT"/>
                <a:cs typeface="Arial MT"/>
              </a:rPr>
              <a:t>B.Sc.</a:t>
            </a:r>
            <a:endParaRPr sz="1800">
              <a:latin typeface="Arial MT"/>
              <a:cs typeface="Arial MT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2731770" y="2427224"/>
            <a:ext cx="3687445" cy="63246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u="sng" sz="3950" spc="-15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TYPES</a:t>
            </a:r>
            <a:r>
              <a:rPr dirty="0" u="sng" sz="3950" spc="-6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sng" sz="3950" spc="-434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OF</a:t>
            </a:r>
            <a:r>
              <a:rPr dirty="0" u="sng" sz="3950" spc="3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sng" sz="3950" spc="-175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EGGS</a:t>
            </a:r>
            <a:endParaRPr sz="3950">
              <a:latin typeface="Times New Roman"/>
              <a:cs typeface="Times New Roman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3266821" y="4268152"/>
            <a:ext cx="2625090" cy="1120140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algn="ctr" marL="12065" marR="5080" indent="-5080">
              <a:lnSpc>
                <a:spcPct val="99600"/>
              </a:lnSpc>
              <a:spcBef>
                <a:spcPts val="110"/>
              </a:spcBef>
            </a:pPr>
            <a:r>
              <a:rPr dirty="0" sz="1800">
                <a:latin typeface="Arial MT"/>
                <a:cs typeface="Arial MT"/>
              </a:rPr>
              <a:t>DR.</a:t>
            </a:r>
            <a:r>
              <a:rPr dirty="0" sz="1800" spc="15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B.D.J.</a:t>
            </a:r>
            <a:r>
              <a:rPr dirty="0" sz="1800" spc="-20">
                <a:latin typeface="Arial MT"/>
                <a:cs typeface="Arial MT"/>
              </a:rPr>
              <a:t> </a:t>
            </a:r>
            <a:r>
              <a:rPr dirty="0" sz="1800" spc="50">
                <a:latin typeface="Arial MT"/>
                <a:cs typeface="Arial MT"/>
              </a:rPr>
              <a:t>Satya</a:t>
            </a:r>
            <a:r>
              <a:rPr dirty="0" sz="1800" spc="-5">
                <a:latin typeface="Arial MT"/>
                <a:cs typeface="Arial MT"/>
              </a:rPr>
              <a:t> </a:t>
            </a:r>
            <a:r>
              <a:rPr dirty="0" sz="1800" spc="60">
                <a:latin typeface="Arial MT"/>
                <a:cs typeface="Arial MT"/>
              </a:rPr>
              <a:t>Latha, </a:t>
            </a:r>
            <a:r>
              <a:rPr dirty="0" sz="1800" spc="110">
                <a:latin typeface="Arial MT"/>
                <a:cs typeface="Arial MT"/>
              </a:rPr>
              <a:t>lecturer</a:t>
            </a:r>
            <a:r>
              <a:rPr dirty="0" sz="1800" spc="-15">
                <a:latin typeface="Arial MT"/>
                <a:cs typeface="Arial MT"/>
              </a:rPr>
              <a:t> </a:t>
            </a:r>
            <a:r>
              <a:rPr dirty="0" sz="1800" spc="60">
                <a:latin typeface="Arial MT"/>
                <a:cs typeface="Arial MT"/>
              </a:rPr>
              <a:t>in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 spc="50">
                <a:latin typeface="Arial MT"/>
                <a:cs typeface="Arial MT"/>
              </a:rPr>
              <a:t>Zoology, </a:t>
            </a:r>
            <a:r>
              <a:rPr dirty="0" sz="1800">
                <a:latin typeface="Arial MT"/>
                <a:cs typeface="Arial MT"/>
              </a:rPr>
              <a:t>GCW(A),</a:t>
            </a:r>
            <a:r>
              <a:rPr dirty="0" sz="1800" spc="25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On</a:t>
            </a:r>
            <a:r>
              <a:rPr dirty="0" sz="1800" spc="120">
                <a:latin typeface="Arial MT"/>
                <a:cs typeface="Arial MT"/>
              </a:rPr>
              <a:t> </a:t>
            </a:r>
            <a:r>
              <a:rPr dirty="0" sz="1800" spc="100">
                <a:latin typeface="Arial MT"/>
                <a:cs typeface="Arial MT"/>
              </a:rPr>
              <a:t>duty</a:t>
            </a:r>
            <a:r>
              <a:rPr dirty="0" sz="1800" spc="80">
                <a:latin typeface="Arial MT"/>
                <a:cs typeface="Arial MT"/>
              </a:rPr>
              <a:t> </a:t>
            </a:r>
            <a:r>
              <a:rPr dirty="0" sz="1800" spc="55">
                <a:latin typeface="Arial MT"/>
                <a:cs typeface="Arial MT"/>
              </a:rPr>
              <a:t>basis, </a:t>
            </a:r>
            <a:r>
              <a:rPr dirty="0" sz="1800" spc="50">
                <a:latin typeface="Arial MT"/>
                <a:cs typeface="Arial MT"/>
              </a:rPr>
              <a:t>Guntur.</a:t>
            </a:r>
            <a:endParaRPr sz="18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45986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u="sng">
                <a:uFill>
                  <a:solidFill>
                    <a:srgbClr val="000000"/>
                  </a:solidFill>
                </a:uFill>
              </a:rPr>
              <a:t>Secondary</a:t>
            </a:r>
            <a:r>
              <a:rPr dirty="0" u="sng" spc="110">
                <a:uFill>
                  <a:solidFill>
                    <a:srgbClr val="000000"/>
                  </a:solidFill>
                </a:uFill>
              </a:rPr>
              <a:t> </a:t>
            </a:r>
            <a:r>
              <a:rPr dirty="0" u="sng" spc="-10">
                <a:uFill>
                  <a:solidFill>
                    <a:srgbClr val="000000"/>
                  </a:solidFill>
                </a:uFill>
              </a:rPr>
              <a:t>membranes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536575" y="1982724"/>
            <a:ext cx="7646670" cy="333756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12700" marR="5080">
              <a:lnSpc>
                <a:spcPct val="102600"/>
              </a:lnSpc>
              <a:spcBef>
                <a:spcPts val="35"/>
              </a:spcBef>
            </a:pPr>
            <a:r>
              <a:rPr dirty="0" sz="3050">
                <a:latin typeface="Calibri"/>
                <a:cs typeface="Calibri"/>
              </a:rPr>
              <a:t>The</a:t>
            </a:r>
            <a:r>
              <a:rPr dirty="0" sz="3050" spc="90">
                <a:latin typeface="Calibri"/>
                <a:cs typeface="Calibri"/>
              </a:rPr>
              <a:t> </a:t>
            </a:r>
            <a:r>
              <a:rPr dirty="0" sz="3050">
                <a:latin typeface="Calibri"/>
                <a:cs typeface="Calibri"/>
              </a:rPr>
              <a:t>secondary</a:t>
            </a:r>
            <a:r>
              <a:rPr dirty="0" sz="3050" spc="75">
                <a:latin typeface="Calibri"/>
                <a:cs typeface="Calibri"/>
              </a:rPr>
              <a:t> </a:t>
            </a:r>
            <a:r>
              <a:rPr dirty="0" sz="3050">
                <a:latin typeface="Calibri"/>
                <a:cs typeface="Calibri"/>
              </a:rPr>
              <a:t>membranes</a:t>
            </a:r>
            <a:r>
              <a:rPr dirty="0" sz="3050" spc="40">
                <a:latin typeface="Calibri"/>
                <a:cs typeface="Calibri"/>
              </a:rPr>
              <a:t> </a:t>
            </a:r>
            <a:r>
              <a:rPr dirty="0" sz="3050">
                <a:latin typeface="Calibri"/>
                <a:cs typeface="Calibri"/>
              </a:rPr>
              <a:t>are</a:t>
            </a:r>
            <a:r>
              <a:rPr dirty="0" sz="3050" spc="90">
                <a:latin typeface="Calibri"/>
                <a:cs typeface="Calibri"/>
              </a:rPr>
              <a:t> </a:t>
            </a:r>
            <a:r>
              <a:rPr dirty="0" sz="3050">
                <a:latin typeface="Calibri"/>
                <a:cs typeface="Calibri"/>
              </a:rPr>
              <a:t>produced</a:t>
            </a:r>
            <a:r>
              <a:rPr dirty="0" sz="3050" spc="80">
                <a:latin typeface="Calibri"/>
                <a:cs typeface="Calibri"/>
              </a:rPr>
              <a:t> </a:t>
            </a:r>
            <a:r>
              <a:rPr dirty="0" sz="3050">
                <a:latin typeface="Calibri"/>
                <a:cs typeface="Calibri"/>
              </a:rPr>
              <a:t>by</a:t>
            </a:r>
            <a:r>
              <a:rPr dirty="0" sz="3050" spc="75">
                <a:latin typeface="Calibri"/>
                <a:cs typeface="Calibri"/>
              </a:rPr>
              <a:t> </a:t>
            </a:r>
            <a:r>
              <a:rPr dirty="0" sz="3050" spc="-25">
                <a:latin typeface="Calibri"/>
                <a:cs typeface="Calibri"/>
              </a:rPr>
              <a:t>the </a:t>
            </a:r>
            <a:r>
              <a:rPr dirty="0" sz="3050">
                <a:latin typeface="Calibri"/>
                <a:cs typeface="Calibri"/>
              </a:rPr>
              <a:t>follicle</a:t>
            </a:r>
            <a:r>
              <a:rPr dirty="0" sz="3050" spc="50">
                <a:latin typeface="Calibri"/>
                <a:cs typeface="Calibri"/>
              </a:rPr>
              <a:t> </a:t>
            </a:r>
            <a:r>
              <a:rPr dirty="0" sz="3050">
                <a:latin typeface="Calibri"/>
                <a:cs typeface="Calibri"/>
              </a:rPr>
              <a:t>cells</a:t>
            </a:r>
            <a:r>
              <a:rPr dirty="0" sz="3050" spc="15">
                <a:latin typeface="Calibri"/>
                <a:cs typeface="Calibri"/>
              </a:rPr>
              <a:t> </a:t>
            </a:r>
            <a:r>
              <a:rPr dirty="0" sz="3050">
                <a:latin typeface="Calibri"/>
                <a:cs typeface="Calibri"/>
              </a:rPr>
              <a:t>of</a:t>
            </a:r>
            <a:r>
              <a:rPr dirty="0" sz="3050" spc="55">
                <a:latin typeface="Calibri"/>
                <a:cs typeface="Calibri"/>
              </a:rPr>
              <a:t> </a:t>
            </a:r>
            <a:r>
              <a:rPr dirty="0" sz="3050">
                <a:latin typeface="Calibri"/>
                <a:cs typeface="Calibri"/>
              </a:rPr>
              <a:t>the</a:t>
            </a:r>
            <a:r>
              <a:rPr dirty="0" sz="3050" spc="65">
                <a:latin typeface="Calibri"/>
                <a:cs typeface="Calibri"/>
              </a:rPr>
              <a:t> </a:t>
            </a:r>
            <a:r>
              <a:rPr dirty="0" sz="3050" spc="-10">
                <a:latin typeface="Calibri"/>
                <a:cs typeface="Calibri"/>
              </a:rPr>
              <a:t>ovary.</a:t>
            </a:r>
            <a:endParaRPr sz="3050">
              <a:latin typeface="Calibri"/>
              <a:cs typeface="Calibri"/>
            </a:endParaRPr>
          </a:p>
          <a:p>
            <a:pPr marL="12700" marR="1080770" indent="88900">
              <a:lnSpc>
                <a:spcPct val="102600"/>
              </a:lnSpc>
              <a:spcBef>
                <a:spcPts val="3679"/>
              </a:spcBef>
            </a:pPr>
            <a:r>
              <a:rPr dirty="0" sz="3050">
                <a:latin typeface="Calibri"/>
                <a:cs typeface="Calibri"/>
              </a:rPr>
              <a:t>These</a:t>
            </a:r>
            <a:r>
              <a:rPr dirty="0" sz="3050" spc="20">
                <a:latin typeface="Calibri"/>
                <a:cs typeface="Calibri"/>
              </a:rPr>
              <a:t> </a:t>
            </a:r>
            <a:r>
              <a:rPr dirty="0" sz="3050">
                <a:latin typeface="Calibri"/>
                <a:cs typeface="Calibri"/>
              </a:rPr>
              <a:t>membranes</a:t>
            </a:r>
            <a:r>
              <a:rPr dirty="0" sz="3050" spc="55">
                <a:latin typeface="Calibri"/>
                <a:cs typeface="Calibri"/>
              </a:rPr>
              <a:t> </a:t>
            </a:r>
            <a:r>
              <a:rPr dirty="0" sz="3050">
                <a:latin typeface="Calibri"/>
                <a:cs typeface="Calibri"/>
              </a:rPr>
              <a:t>are</a:t>
            </a:r>
            <a:r>
              <a:rPr dirty="0" sz="3050" spc="105">
                <a:latin typeface="Calibri"/>
                <a:cs typeface="Calibri"/>
              </a:rPr>
              <a:t> </a:t>
            </a:r>
            <a:r>
              <a:rPr dirty="0" sz="3050">
                <a:latin typeface="Calibri"/>
                <a:cs typeface="Calibri"/>
              </a:rPr>
              <a:t>usually</a:t>
            </a:r>
            <a:r>
              <a:rPr dirty="0" sz="3050" spc="90">
                <a:latin typeface="Calibri"/>
                <a:cs typeface="Calibri"/>
              </a:rPr>
              <a:t> </a:t>
            </a:r>
            <a:r>
              <a:rPr dirty="0" sz="3050">
                <a:latin typeface="Calibri"/>
                <a:cs typeface="Calibri"/>
              </a:rPr>
              <a:t>tough</a:t>
            </a:r>
            <a:r>
              <a:rPr dirty="0" sz="3050" spc="95">
                <a:latin typeface="Calibri"/>
                <a:cs typeface="Calibri"/>
              </a:rPr>
              <a:t> </a:t>
            </a:r>
            <a:r>
              <a:rPr dirty="0" sz="3050" spc="-25">
                <a:latin typeface="Calibri"/>
                <a:cs typeface="Calibri"/>
              </a:rPr>
              <a:t>and </a:t>
            </a:r>
            <a:r>
              <a:rPr dirty="0" sz="3050" spc="-10">
                <a:latin typeface="Calibri"/>
                <a:cs typeface="Calibri"/>
              </a:rPr>
              <a:t>impermeable.</a:t>
            </a:r>
            <a:endParaRPr sz="30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3050">
              <a:latin typeface="Calibri"/>
              <a:cs typeface="Calibri"/>
            </a:endParaRPr>
          </a:p>
          <a:p>
            <a:pPr marL="101600">
              <a:lnSpc>
                <a:spcPct val="100000"/>
              </a:lnSpc>
            </a:pPr>
            <a:r>
              <a:rPr dirty="0" sz="3050">
                <a:latin typeface="Calibri"/>
                <a:cs typeface="Calibri"/>
              </a:rPr>
              <a:t>The</a:t>
            </a:r>
            <a:r>
              <a:rPr dirty="0" sz="3050" spc="70">
                <a:latin typeface="Calibri"/>
                <a:cs typeface="Calibri"/>
              </a:rPr>
              <a:t> </a:t>
            </a:r>
            <a:r>
              <a:rPr dirty="0" sz="3050">
                <a:latin typeface="Calibri"/>
                <a:cs typeface="Calibri"/>
              </a:rPr>
              <a:t>secondary</a:t>
            </a:r>
            <a:r>
              <a:rPr dirty="0" sz="3050" spc="60">
                <a:latin typeface="Calibri"/>
                <a:cs typeface="Calibri"/>
              </a:rPr>
              <a:t> </a:t>
            </a:r>
            <a:r>
              <a:rPr dirty="0" sz="3050">
                <a:latin typeface="Calibri"/>
                <a:cs typeface="Calibri"/>
              </a:rPr>
              <a:t>membranes</a:t>
            </a:r>
            <a:r>
              <a:rPr dirty="0" sz="3050" spc="30">
                <a:latin typeface="Calibri"/>
                <a:cs typeface="Calibri"/>
              </a:rPr>
              <a:t> </a:t>
            </a:r>
            <a:r>
              <a:rPr dirty="0" sz="3050">
                <a:latin typeface="Calibri"/>
                <a:cs typeface="Calibri"/>
              </a:rPr>
              <a:t>are</a:t>
            </a:r>
            <a:r>
              <a:rPr dirty="0" sz="3050" spc="80">
                <a:latin typeface="Calibri"/>
                <a:cs typeface="Calibri"/>
              </a:rPr>
              <a:t> </a:t>
            </a:r>
            <a:r>
              <a:rPr dirty="0" sz="3050">
                <a:latin typeface="Calibri"/>
                <a:cs typeface="Calibri"/>
              </a:rPr>
              <a:t>as</a:t>
            </a:r>
            <a:r>
              <a:rPr dirty="0" sz="3050" spc="110">
                <a:latin typeface="Calibri"/>
                <a:cs typeface="Calibri"/>
              </a:rPr>
              <a:t> </a:t>
            </a:r>
            <a:r>
              <a:rPr dirty="0" sz="3050" spc="-10">
                <a:latin typeface="Calibri"/>
                <a:cs typeface="Calibri"/>
              </a:rPr>
              <a:t>follows:</a:t>
            </a:r>
            <a:endParaRPr sz="30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550862" y="693038"/>
            <a:ext cx="8053070" cy="4722495"/>
          </a:xfrm>
          <a:prstGeom prst="rect">
            <a:avLst/>
          </a:prstGeom>
        </p:spPr>
        <p:txBody>
          <a:bodyPr wrap="square" lIns="0" tIns="6350" rIns="0" bIns="0" rtlCol="0" vert="horz">
            <a:spAutoFit/>
          </a:bodyPr>
          <a:lstStyle/>
          <a:p>
            <a:pPr marL="428625" marR="40005" indent="-395605">
              <a:lnSpc>
                <a:spcPct val="102400"/>
              </a:lnSpc>
              <a:spcBef>
                <a:spcPts val="50"/>
              </a:spcBef>
              <a:buFont typeface="Calibri"/>
              <a:buAutoNum type="alphaUcParenR"/>
              <a:tabLst>
                <a:tab pos="557530" algn="l"/>
              </a:tabLst>
            </a:pPr>
            <a:r>
              <a:rPr dirty="0" sz="2750">
                <a:latin typeface="Calibri"/>
                <a:cs typeface="Calibri"/>
              </a:rPr>
              <a:t>Chorion:</a:t>
            </a:r>
            <a:r>
              <a:rPr dirty="0" sz="2750" spc="10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this</a:t>
            </a:r>
            <a:r>
              <a:rPr dirty="0" sz="2750" spc="5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is</a:t>
            </a:r>
            <a:r>
              <a:rPr dirty="0" sz="2750" spc="5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a</a:t>
            </a:r>
            <a:r>
              <a:rPr dirty="0" sz="2750" spc="4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common</a:t>
            </a:r>
            <a:r>
              <a:rPr dirty="0" sz="2750" spc="5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outer</a:t>
            </a:r>
            <a:r>
              <a:rPr dirty="0" sz="2750" spc="3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covering</a:t>
            </a:r>
            <a:r>
              <a:rPr dirty="0" sz="2750" spc="6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in</a:t>
            </a:r>
            <a:r>
              <a:rPr dirty="0" sz="2750" spc="6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the</a:t>
            </a:r>
            <a:r>
              <a:rPr dirty="0" sz="2750" spc="55">
                <a:latin typeface="Calibri"/>
                <a:cs typeface="Calibri"/>
              </a:rPr>
              <a:t> </a:t>
            </a:r>
            <a:r>
              <a:rPr dirty="0" sz="2750" spc="-20">
                <a:latin typeface="Calibri"/>
                <a:cs typeface="Calibri"/>
              </a:rPr>
              <a:t>eggs </a:t>
            </a:r>
            <a:r>
              <a:rPr dirty="0" sz="2750" spc="-20">
                <a:latin typeface="Calibri"/>
                <a:cs typeface="Calibri"/>
              </a:rPr>
              <a:t>	</a:t>
            </a:r>
            <a:r>
              <a:rPr dirty="0" sz="2750">
                <a:latin typeface="Calibri"/>
                <a:cs typeface="Calibri"/>
              </a:rPr>
              <a:t>of</a:t>
            </a:r>
            <a:r>
              <a:rPr dirty="0" sz="2750" spc="7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insects,</a:t>
            </a:r>
            <a:r>
              <a:rPr dirty="0" sz="2750" spc="8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ascidians</a:t>
            </a:r>
            <a:r>
              <a:rPr dirty="0" sz="2750" spc="6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and</a:t>
            </a:r>
            <a:r>
              <a:rPr dirty="0" sz="2750" spc="7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cyclostomes.</a:t>
            </a:r>
            <a:r>
              <a:rPr dirty="0" sz="2750" spc="7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It</a:t>
            </a:r>
            <a:r>
              <a:rPr dirty="0" sz="2750" spc="7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is</a:t>
            </a:r>
            <a:r>
              <a:rPr dirty="0" sz="2750" spc="60">
                <a:latin typeface="Calibri"/>
                <a:cs typeface="Calibri"/>
              </a:rPr>
              <a:t> </a:t>
            </a:r>
            <a:r>
              <a:rPr dirty="0" sz="2750" spc="-10">
                <a:latin typeface="Calibri"/>
                <a:cs typeface="Calibri"/>
              </a:rPr>
              <a:t>found</a:t>
            </a:r>
            <a:endParaRPr sz="2750">
              <a:latin typeface="Calibri"/>
              <a:cs typeface="Calibri"/>
            </a:endParaRPr>
          </a:p>
          <a:p>
            <a:pPr algn="ctr" marL="12700" marR="5080">
              <a:lnSpc>
                <a:spcPct val="101600"/>
              </a:lnSpc>
              <a:spcBef>
                <a:spcPts val="25"/>
              </a:spcBef>
            </a:pPr>
            <a:r>
              <a:rPr dirty="0" sz="2750">
                <a:latin typeface="Calibri"/>
                <a:cs typeface="Calibri"/>
              </a:rPr>
              <a:t>outside</a:t>
            </a:r>
            <a:r>
              <a:rPr dirty="0" sz="2750" spc="5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the</a:t>
            </a:r>
            <a:r>
              <a:rPr dirty="0" sz="2750" spc="6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vitelline</a:t>
            </a:r>
            <a:r>
              <a:rPr dirty="0" sz="2750" spc="6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membrane.</a:t>
            </a:r>
            <a:r>
              <a:rPr dirty="0" sz="2750" spc="7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As</a:t>
            </a:r>
            <a:r>
              <a:rPr dirty="0" sz="2750" spc="6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the</a:t>
            </a:r>
            <a:r>
              <a:rPr dirty="0" sz="2750" spc="18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chorion</a:t>
            </a:r>
            <a:r>
              <a:rPr dirty="0" sz="2750" spc="10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is</a:t>
            </a:r>
            <a:r>
              <a:rPr dirty="0" sz="2750" spc="70">
                <a:latin typeface="Calibri"/>
                <a:cs typeface="Calibri"/>
              </a:rPr>
              <a:t> </a:t>
            </a:r>
            <a:r>
              <a:rPr dirty="0" sz="2750" spc="-10">
                <a:latin typeface="Calibri"/>
                <a:cs typeface="Calibri"/>
              </a:rPr>
              <a:t>tough </a:t>
            </a:r>
            <a:r>
              <a:rPr dirty="0" sz="2750">
                <a:latin typeface="Calibri"/>
                <a:cs typeface="Calibri"/>
              </a:rPr>
              <a:t>and</a:t>
            </a:r>
            <a:r>
              <a:rPr dirty="0" sz="2750" spc="5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impermeable</a:t>
            </a:r>
            <a:r>
              <a:rPr dirty="0" sz="2750" spc="4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it</a:t>
            </a:r>
            <a:r>
              <a:rPr dirty="0" sz="2750" spc="5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is</a:t>
            </a:r>
            <a:r>
              <a:rPr dirty="0" sz="2750" spc="4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proved</a:t>
            </a:r>
            <a:r>
              <a:rPr dirty="0" sz="2750" spc="4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with</a:t>
            </a:r>
            <a:r>
              <a:rPr dirty="0" sz="2750" spc="5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one</a:t>
            </a:r>
            <a:r>
              <a:rPr dirty="0" sz="2750" spc="4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or</a:t>
            </a:r>
            <a:r>
              <a:rPr dirty="0" sz="2750" spc="90">
                <a:latin typeface="Calibri"/>
                <a:cs typeface="Calibri"/>
              </a:rPr>
              <a:t> </a:t>
            </a:r>
            <a:r>
              <a:rPr dirty="0" sz="2750" spc="-20">
                <a:latin typeface="Calibri"/>
                <a:cs typeface="Calibri"/>
              </a:rPr>
              <a:t>more </a:t>
            </a:r>
            <a:r>
              <a:rPr dirty="0" sz="2750">
                <a:latin typeface="Calibri"/>
                <a:cs typeface="Calibri"/>
              </a:rPr>
              <a:t>openings</a:t>
            </a:r>
            <a:r>
              <a:rPr dirty="0" sz="2750" spc="5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called</a:t>
            </a:r>
            <a:r>
              <a:rPr dirty="0" sz="2750" spc="140">
                <a:latin typeface="Calibri"/>
                <a:cs typeface="Calibri"/>
              </a:rPr>
              <a:t> </a:t>
            </a:r>
            <a:r>
              <a:rPr dirty="0" sz="2750" b="1" i="1">
                <a:latin typeface="Calibri"/>
                <a:cs typeface="Calibri"/>
              </a:rPr>
              <a:t>micropyles</a:t>
            </a:r>
            <a:r>
              <a:rPr dirty="0" sz="2750" spc="65" b="1" i="1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through</a:t>
            </a:r>
            <a:r>
              <a:rPr dirty="0" sz="2750" spc="14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which</a:t>
            </a:r>
            <a:r>
              <a:rPr dirty="0" sz="2750" spc="6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the</a:t>
            </a:r>
            <a:r>
              <a:rPr dirty="0" sz="2750" spc="65">
                <a:latin typeface="Calibri"/>
                <a:cs typeface="Calibri"/>
              </a:rPr>
              <a:t> </a:t>
            </a:r>
            <a:r>
              <a:rPr dirty="0" sz="2750" spc="-10">
                <a:latin typeface="Calibri"/>
                <a:cs typeface="Calibri"/>
              </a:rPr>
              <a:t>sperms </a:t>
            </a:r>
            <a:r>
              <a:rPr dirty="0" sz="2750">
                <a:latin typeface="Calibri"/>
                <a:cs typeface="Calibri"/>
              </a:rPr>
              <a:t>enter</a:t>
            </a:r>
            <a:r>
              <a:rPr dirty="0" sz="2750" spc="4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the</a:t>
            </a:r>
            <a:r>
              <a:rPr dirty="0" sz="2750" spc="5">
                <a:latin typeface="Calibri"/>
                <a:cs typeface="Calibri"/>
              </a:rPr>
              <a:t> </a:t>
            </a:r>
            <a:r>
              <a:rPr dirty="0" sz="2750" spc="-20">
                <a:latin typeface="Calibri"/>
                <a:cs typeface="Calibri"/>
              </a:rPr>
              <a:t>egg.</a:t>
            </a:r>
            <a:endParaRPr sz="27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329"/>
              </a:spcBef>
            </a:pPr>
            <a:endParaRPr sz="2750">
              <a:latin typeface="Calibri"/>
              <a:cs typeface="Calibri"/>
            </a:endParaRPr>
          </a:p>
          <a:p>
            <a:pPr marL="43815" marR="42545" indent="481965">
              <a:lnSpc>
                <a:spcPct val="102400"/>
              </a:lnSpc>
              <a:buAutoNum type="alphaUcParenR" startAt="2"/>
              <a:tabLst>
                <a:tab pos="525780" algn="l"/>
              </a:tabLst>
            </a:pPr>
            <a:r>
              <a:rPr dirty="0" sz="2750">
                <a:latin typeface="Calibri"/>
                <a:cs typeface="Calibri"/>
              </a:rPr>
              <a:t>Corona</a:t>
            </a:r>
            <a:r>
              <a:rPr dirty="0" sz="2750" spc="7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radiata:</a:t>
            </a:r>
            <a:r>
              <a:rPr dirty="0" sz="2750" spc="8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It</a:t>
            </a:r>
            <a:r>
              <a:rPr dirty="0" sz="2750" spc="4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is</a:t>
            </a:r>
            <a:r>
              <a:rPr dirty="0" sz="2750" spc="10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found</a:t>
            </a:r>
            <a:r>
              <a:rPr dirty="0" sz="2750" spc="3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in</a:t>
            </a:r>
            <a:r>
              <a:rPr dirty="0" sz="2750" spc="3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mammalian</a:t>
            </a:r>
            <a:r>
              <a:rPr dirty="0" sz="2750" spc="3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eggs.</a:t>
            </a:r>
            <a:r>
              <a:rPr dirty="0" sz="2750" spc="60">
                <a:latin typeface="Calibri"/>
                <a:cs typeface="Calibri"/>
              </a:rPr>
              <a:t> </a:t>
            </a:r>
            <a:r>
              <a:rPr dirty="0" sz="2750" spc="-20">
                <a:latin typeface="Calibri"/>
                <a:cs typeface="Calibri"/>
              </a:rPr>
              <a:t>This </a:t>
            </a:r>
            <a:r>
              <a:rPr dirty="0" sz="2750">
                <a:latin typeface="Calibri"/>
                <a:cs typeface="Calibri"/>
              </a:rPr>
              <a:t>membrane</a:t>
            </a:r>
            <a:r>
              <a:rPr dirty="0" sz="2750" spc="3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is</a:t>
            </a:r>
            <a:r>
              <a:rPr dirty="0" sz="2750" spc="4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formed</a:t>
            </a:r>
            <a:r>
              <a:rPr dirty="0" sz="2750" spc="4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of</a:t>
            </a:r>
            <a:r>
              <a:rPr dirty="0" sz="2750" spc="-3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a</a:t>
            </a:r>
            <a:r>
              <a:rPr dirty="0" sz="2750" spc="9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layer</a:t>
            </a:r>
            <a:r>
              <a:rPr dirty="0" sz="2750" spc="8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of</a:t>
            </a:r>
            <a:r>
              <a:rPr dirty="0" sz="2750" spc="5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follicle</a:t>
            </a:r>
            <a:r>
              <a:rPr dirty="0" sz="2750" spc="4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cells.</a:t>
            </a:r>
            <a:r>
              <a:rPr dirty="0" sz="2750" spc="4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The</a:t>
            </a:r>
            <a:r>
              <a:rPr dirty="0" sz="2750" spc="45">
                <a:latin typeface="Calibri"/>
                <a:cs typeface="Calibri"/>
              </a:rPr>
              <a:t> </a:t>
            </a:r>
            <a:r>
              <a:rPr dirty="0" sz="2750" spc="-10">
                <a:latin typeface="Calibri"/>
                <a:cs typeface="Calibri"/>
              </a:rPr>
              <a:t>cells</a:t>
            </a:r>
            <a:endParaRPr sz="2750">
              <a:latin typeface="Calibri"/>
              <a:cs typeface="Calibri"/>
            </a:endParaRPr>
          </a:p>
          <a:p>
            <a:pPr marL="485140">
              <a:lnSpc>
                <a:spcPct val="100000"/>
              </a:lnSpc>
              <a:spcBef>
                <a:spcPts val="80"/>
              </a:spcBef>
            </a:pPr>
            <a:r>
              <a:rPr dirty="0" sz="2750">
                <a:latin typeface="Calibri"/>
                <a:cs typeface="Calibri"/>
              </a:rPr>
              <a:t>are</a:t>
            </a:r>
            <a:r>
              <a:rPr dirty="0" sz="2750" spc="4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radically</a:t>
            </a:r>
            <a:r>
              <a:rPr dirty="0" sz="2750" spc="3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arranged</a:t>
            </a:r>
            <a:r>
              <a:rPr dirty="0" sz="2750" spc="5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around</a:t>
            </a:r>
            <a:r>
              <a:rPr dirty="0" sz="2750" spc="5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the</a:t>
            </a:r>
            <a:r>
              <a:rPr dirty="0" sz="2750" spc="70">
                <a:latin typeface="Calibri"/>
                <a:cs typeface="Calibri"/>
              </a:rPr>
              <a:t> </a:t>
            </a:r>
            <a:r>
              <a:rPr dirty="0" sz="2750" b="1" i="1">
                <a:latin typeface="Calibri"/>
                <a:cs typeface="Calibri"/>
              </a:rPr>
              <a:t>zone</a:t>
            </a:r>
            <a:r>
              <a:rPr dirty="0" sz="2750" spc="40" b="1" i="1">
                <a:latin typeface="Calibri"/>
                <a:cs typeface="Calibri"/>
              </a:rPr>
              <a:t> </a:t>
            </a:r>
            <a:r>
              <a:rPr dirty="0" sz="2750" spc="-10" b="1" i="1">
                <a:latin typeface="Calibri"/>
                <a:cs typeface="Calibri"/>
              </a:rPr>
              <a:t>pellucida.</a:t>
            </a:r>
            <a:endParaRPr sz="27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287655">
              <a:lnSpc>
                <a:spcPct val="100000"/>
              </a:lnSpc>
              <a:spcBef>
                <a:spcPts val="130"/>
              </a:spcBef>
            </a:pPr>
            <a:r>
              <a:rPr dirty="0" u="sng" sz="2750">
                <a:uFill>
                  <a:solidFill>
                    <a:srgbClr val="000000"/>
                  </a:solidFill>
                </a:uFill>
              </a:rPr>
              <a:t>Tertiary</a:t>
            </a:r>
            <a:r>
              <a:rPr dirty="0" u="sng" sz="2750" spc="-50">
                <a:uFill>
                  <a:solidFill>
                    <a:srgbClr val="000000"/>
                  </a:solidFill>
                </a:uFill>
              </a:rPr>
              <a:t> </a:t>
            </a:r>
            <a:r>
              <a:rPr dirty="0" u="sng" sz="2750" spc="-10">
                <a:uFill>
                  <a:solidFill>
                    <a:srgbClr val="000000"/>
                  </a:solidFill>
                </a:uFill>
              </a:rPr>
              <a:t>membranes</a:t>
            </a:r>
            <a:r>
              <a:rPr dirty="0" u="sng" sz="2750" spc="685">
                <a:uFill>
                  <a:solidFill>
                    <a:srgbClr val="000000"/>
                  </a:solidFill>
                </a:uFill>
              </a:rPr>
              <a:t> </a:t>
            </a:r>
            <a:endParaRPr sz="2750"/>
          </a:p>
        </p:txBody>
      </p:sp>
      <p:sp>
        <p:nvSpPr>
          <p:cNvPr id="3" name="object 3" descr="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5715" rIns="0" bIns="0" rtlCol="0" vert="horz">
            <a:spAutoFit/>
          </a:bodyPr>
          <a:lstStyle/>
          <a:p>
            <a:pPr marL="23495" marR="5080" indent="610870">
              <a:lnSpc>
                <a:spcPct val="102400"/>
              </a:lnSpc>
              <a:spcBef>
                <a:spcPts val="45"/>
              </a:spcBef>
              <a:buAutoNum type="alphaUcParenR"/>
              <a:tabLst>
                <a:tab pos="634365" algn="l"/>
                <a:tab pos="6731634" algn="l"/>
              </a:tabLst>
            </a:pPr>
            <a:r>
              <a:rPr dirty="0"/>
              <a:t>White</a:t>
            </a:r>
            <a:r>
              <a:rPr dirty="0" spc="45"/>
              <a:t> </a:t>
            </a:r>
            <a:r>
              <a:rPr dirty="0"/>
              <a:t>albumen</a:t>
            </a:r>
            <a:r>
              <a:rPr dirty="0" spc="45"/>
              <a:t> </a:t>
            </a:r>
            <a:r>
              <a:rPr dirty="0"/>
              <a:t>It</a:t>
            </a:r>
            <a:r>
              <a:rPr dirty="0" spc="55"/>
              <a:t> </a:t>
            </a:r>
            <a:r>
              <a:rPr dirty="0"/>
              <a:t>is</a:t>
            </a:r>
            <a:r>
              <a:rPr dirty="0" spc="40"/>
              <a:t> </a:t>
            </a:r>
            <a:r>
              <a:rPr dirty="0"/>
              <a:t>found</a:t>
            </a:r>
            <a:r>
              <a:rPr dirty="0" spc="45"/>
              <a:t> </a:t>
            </a:r>
            <a:r>
              <a:rPr dirty="0"/>
              <a:t>in</a:t>
            </a:r>
            <a:r>
              <a:rPr dirty="0" spc="45"/>
              <a:t> </a:t>
            </a:r>
            <a:r>
              <a:rPr dirty="0"/>
              <a:t>the</a:t>
            </a:r>
            <a:r>
              <a:rPr dirty="0" spc="45"/>
              <a:t> </a:t>
            </a:r>
            <a:r>
              <a:rPr dirty="0"/>
              <a:t>egg</a:t>
            </a:r>
            <a:r>
              <a:rPr dirty="0" spc="45"/>
              <a:t> </a:t>
            </a:r>
            <a:r>
              <a:rPr dirty="0"/>
              <a:t>of</a:t>
            </a:r>
            <a:r>
              <a:rPr dirty="0" spc="-20"/>
              <a:t> </a:t>
            </a:r>
            <a:r>
              <a:rPr dirty="0"/>
              <a:t>hen.</a:t>
            </a:r>
            <a:r>
              <a:rPr dirty="0" spc="55"/>
              <a:t> </a:t>
            </a:r>
            <a:r>
              <a:rPr dirty="0"/>
              <a:t>It</a:t>
            </a:r>
            <a:r>
              <a:rPr dirty="0" spc="50"/>
              <a:t> </a:t>
            </a:r>
            <a:r>
              <a:rPr dirty="0" spc="-25"/>
              <a:t>is </a:t>
            </a:r>
            <a:r>
              <a:rPr dirty="0"/>
              <a:t>found</a:t>
            </a:r>
            <a:r>
              <a:rPr dirty="0" spc="60"/>
              <a:t> </a:t>
            </a:r>
            <a:r>
              <a:rPr dirty="0"/>
              <a:t>outside</a:t>
            </a:r>
            <a:r>
              <a:rPr dirty="0" spc="70"/>
              <a:t> </a:t>
            </a:r>
            <a:r>
              <a:rPr dirty="0"/>
              <a:t>in</a:t>
            </a:r>
            <a:r>
              <a:rPr dirty="0" spc="60"/>
              <a:t> </a:t>
            </a:r>
            <a:r>
              <a:rPr dirty="0"/>
              <a:t>the</a:t>
            </a:r>
            <a:r>
              <a:rPr dirty="0" spc="65"/>
              <a:t> </a:t>
            </a:r>
            <a:r>
              <a:rPr dirty="0"/>
              <a:t>vitelline</a:t>
            </a:r>
            <a:r>
              <a:rPr dirty="0" spc="70"/>
              <a:t> </a:t>
            </a:r>
            <a:r>
              <a:rPr dirty="0"/>
              <a:t>membrane.</a:t>
            </a:r>
            <a:r>
              <a:rPr dirty="0" spc="75"/>
              <a:t> </a:t>
            </a:r>
            <a:r>
              <a:rPr dirty="0"/>
              <a:t>Its</a:t>
            </a:r>
            <a:r>
              <a:rPr dirty="0" spc="70"/>
              <a:t> </a:t>
            </a:r>
            <a:r>
              <a:rPr dirty="0"/>
              <a:t>is</a:t>
            </a:r>
            <a:r>
              <a:rPr dirty="0" spc="65"/>
              <a:t> </a:t>
            </a:r>
            <a:r>
              <a:rPr dirty="0" spc="-10"/>
              <a:t>formed </a:t>
            </a:r>
            <a:r>
              <a:rPr dirty="0"/>
              <a:t>of</a:t>
            </a:r>
            <a:r>
              <a:rPr dirty="0" spc="55"/>
              <a:t> </a:t>
            </a:r>
            <a:r>
              <a:rPr dirty="0"/>
              <a:t>three</a:t>
            </a:r>
            <a:r>
              <a:rPr dirty="0" spc="55"/>
              <a:t> </a:t>
            </a:r>
            <a:r>
              <a:rPr dirty="0"/>
              <a:t>layers</a:t>
            </a:r>
            <a:r>
              <a:rPr dirty="0" spc="55"/>
              <a:t> </a:t>
            </a:r>
            <a:r>
              <a:rPr dirty="0"/>
              <a:t>and</a:t>
            </a:r>
            <a:r>
              <a:rPr dirty="0" spc="55"/>
              <a:t> </a:t>
            </a:r>
            <a:r>
              <a:rPr dirty="0"/>
              <a:t>inner</a:t>
            </a:r>
            <a:r>
              <a:rPr dirty="0" spc="20"/>
              <a:t> </a:t>
            </a:r>
            <a:r>
              <a:rPr dirty="0"/>
              <a:t>less</a:t>
            </a:r>
            <a:r>
              <a:rPr dirty="0" spc="50"/>
              <a:t> </a:t>
            </a:r>
            <a:r>
              <a:rPr dirty="0"/>
              <a:t>dense</a:t>
            </a:r>
            <a:r>
              <a:rPr dirty="0" spc="60"/>
              <a:t> </a:t>
            </a:r>
            <a:r>
              <a:rPr dirty="0" spc="-10"/>
              <a:t>albumen,</a:t>
            </a:r>
            <a:r>
              <a:rPr dirty="0"/>
              <a:t>	</a:t>
            </a:r>
            <a:r>
              <a:rPr dirty="0" spc="-10"/>
              <a:t>middle</a:t>
            </a:r>
          </a:p>
          <a:p>
            <a:pPr marL="323215">
              <a:lnSpc>
                <a:spcPct val="100000"/>
              </a:lnSpc>
              <a:spcBef>
                <a:spcPts val="85"/>
              </a:spcBef>
            </a:pPr>
            <a:r>
              <a:rPr dirty="0"/>
              <a:t>dense</a:t>
            </a:r>
            <a:r>
              <a:rPr dirty="0" spc="65"/>
              <a:t> </a:t>
            </a:r>
            <a:r>
              <a:rPr dirty="0"/>
              <a:t>albumen</a:t>
            </a:r>
            <a:r>
              <a:rPr dirty="0" spc="55"/>
              <a:t> </a:t>
            </a:r>
            <a:r>
              <a:rPr dirty="0"/>
              <a:t>and</a:t>
            </a:r>
            <a:r>
              <a:rPr dirty="0" spc="60"/>
              <a:t> </a:t>
            </a:r>
            <a:r>
              <a:rPr dirty="0"/>
              <a:t>an</a:t>
            </a:r>
            <a:r>
              <a:rPr dirty="0" spc="60"/>
              <a:t> </a:t>
            </a:r>
            <a:r>
              <a:rPr dirty="0"/>
              <a:t>outer</a:t>
            </a:r>
            <a:r>
              <a:rPr dirty="0" spc="105"/>
              <a:t> </a:t>
            </a:r>
            <a:r>
              <a:rPr dirty="0"/>
              <a:t>less</a:t>
            </a:r>
            <a:r>
              <a:rPr dirty="0" spc="140"/>
              <a:t> </a:t>
            </a:r>
            <a:r>
              <a:rPr dirty="0"/>
              <a:t>dense</a:t>
            </a:r>
            <a:r>
              <a:rPr dirty="0" spc="60"/>
              <a:t> </a:t>
            </a:r>
            <a:r>
              <a:rPr dirty="0" spc="-10"/>
              <a:t>albumen.</a:t>
            </a:r>
          </a:p>
          <a:p>
            <a:pPr marL="10795">
              <a:lnSpc>
                <a:spcPct val="100000"/>
              </a:lnSpc>
              <a:spcBef>
                <a:spcPts val="3320"/>
              </a:spcBef>
            </a:pPr>
          </a:p>
          <a:p>
            <a:pPr marL="161290" marR="151765" indent="523875">
              <a:lnSpc>
                <a:spcPct val="102499"/>
              </a:lnSpc>
              <a:buAutoNum type="alphaUcParenR" startAt="2"/>
              <a:tabLst>
                <a:tab pos="685165" algn="l"/>
              </a:tabLst>
            </a:pPr>
            <a:r>
              <a:rPr dirty="0"/>
              <a:t>Shell</a:t>
            </a:r>
            <a:r>
              <a:rPr dirty="0" spc="60"/>
              <a:t> </a:t>
            </a:r>
            <a:r>
              <a:rPr dirty="0"/>
              <a:t>membrane</a:t>
            </a:r>
            <a:r>
              <a:rPr dirty="0" spc="75"/>
              <a:t> </a:t>
            </a:r>
            <a:r>
              <a:rPr dirty="0"/>
              <a:t>The</a:t>
            </a:r>
            <a:r>
              <a:rPr dirty="0" spc="70"/>
              <a:t> </a:t>
            </a:r>
            <a:r>
              <a:rPr dirty="0"/>
              <a:t>shell</a:t>
            </a:r>
            <a:r>
              <a:rPr dirty="0" spc="70"/>
              <a:t> </a:t>
            </a:r>
            <a:r>
              <a:rPr dirty="0"/>
              <a:t>membrane</a:t>
            </a:r>
            <a:r>
              <a:rPr dirty="0" spc="75"/>
              <a:t> </a:t>
            </a:r>
            <a:r>
              <a:rPr dirty="0"/>
              <a:t>is</a:t>
            </a:r>
            <a:r>
              <a:rPr dirty="0" spc="70"/>
              <a:t> </a:t>
            </a:r>
            <a:r>
              <a:rPr dirty="0" spc="-10"/>
              <a:t>formed </a:t>
            </a:r>
            <a:r>
              <a:rPr dirty="0"/>
              <a:t>around</a:t>
            </a:r>
            <a:r>
              <a:rPr dirty="0" spc="55"/>
              <a:t> </a:t>
            </a:r>
            <a:r>
              <a:rPr dirty="0"/>
              <a:t>the</a:t>
            </a:r>
            <a:r>
              <a:rPr dirty="0" spc="60"/>
              <a:t> </a:t>
            </a:r>
            <a:r>
              <a:rPr dirty="0"/>
              <a:t>albumen</a:t>
            </a:r>
            <a:r>
              <a:rPr dirty="0" spc="55"/>
              <a:t> </a:t>
            </a:r>
            <a:r>
              <a:rPr dirty="0"/>
              <a:t>in</a:t>
            </a:r>
            <a:r>
              <a:rPr dirty="0" spc="50"/>
              <a:t> </a:t>
            </a:r>
            <a:r>
              <a:rPr dirty="0"/>
              <a:t>the</a:t>
            </a:r>
            <a:r>
              <a:rPr dirty="0" spc="60"/>
              <a:t> </a:t>
            </a:r>
            <a:r>
              <a:rPr dirty="0"/>
              <a:t>egg</a:t>
            </a:r>
            <a:r>
              <a:rPr dirty="0" spc="60"/>
              <a:t> </a:t>
            </a:r>
            <a:r>
              <a:rPr dirty="0"/>
              <a:t>of</a:t>
            </a:r>
            <a:r>
              <a:rPr dirty="0" spc="-10"/>
              <a:t> </a:t>
            </a:r>
            <a:r>
              <a:rPr dirty="0"/>
              <a:t>hen.</a:t>
            </a:r>
            <a:r>
              <a:rPr dirty="0" spc="60"/>
              <a:t> </a:t>
            </a:r>
            <a:r>
              <a:rPr dirty="0"/>
              <a:t>It</a:t>
            </a:r>
            <a:r>
              <a:rPr dirty="0" spc="60"/>
              <a:t> </a:t>
            </a:r>
            <a:r>
              <a:rPr dirty="0"/>
              <a:t>is</a:t>
            </a:r>
            <a:r>
              <a:rPr dirty="0" spc="50"/>
              <a:t> </a:t>
            </a:r>
            <a:r>
              <a:rPr dirty="0"/>
              <a:t>a</a:t>
            </a:r>
            <a:r>
              <a:rPr dirty="0" spc="105"/>
              <a:t> </a:t>
            </a:r>
            <a:r>
              <a:rPr dirty="0" spc="-10"/>
              <a:t>double</a:t>
            </a:r>
          </a:p>
          <a:p>
            <a:pPr marL="386715">
              <a:lnSpc>
                <a:spcPct val="100000"/>
              </a:lnSpc>
              <a:spcBef>
                <a:spcPts val="80"/>
              </a:spcBef>
            </a:pPr>
            <a:r>
              <a:rPr dirty="0"/>
              <a:t>membrane.</a:t>
            </a:r>
            <a:r>
              <a:rPr dirty="0" spc="35"/>
              <a:t> </a:t>
            </a:r>
            <a:r>
              <a:rPr dirty="0"/>
              <a:t>This</a:t>
            </a:r>
            <a:r>
              <a:rPr dirty="0" spc="100"/>
              <a:t> </a:t>
            </a:r>
            <a:r>
              <a:rPr dirty="0"/>
              <a:t>membrane</a:t>
            </a:r>
            <a:r>
              <a:rPr dirty="0" spc="30"/>
              <a:t> </a:t>
            </a:r>
            <a:r>
              <a:rPr dirty="0"/>
              <a:t>is</a:t>
            </a:r>
            <a:r>
              <a:rPr dirty="0" spc="25"/>
              <a:t> </a:t>
            </a:r>
            <a:r>
              <a:rPr dirty="0"/>
              <a:t>formed</a:t>
            </a:r>
            <a:r>
              <a:rPr dirty="0" spc="100"/>
              <a:t> </a:t>
            </a:r>
            <a:r>
              <a:rPr dirty="0"/>
              <a:t>of</a:t>
            </a:r>
            <a:r>
              <a:rPr dirty="0" spc="85"/>
              <a:t> </a:t>
            </a:r>
            <a:r>
              <a:rPr dirty="0" spc="-10" b="1" i="1">
                <a:latin typeface="Calibri"/>
                <a:cs typeface="Calibri"/>
              </a:rPr>
              <a:t>keratin.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608012" y="1860549"/>
            <a:ext cx="7916545" cy="2157095"/>
          </a:xfrm>
          <a:prstGeom prst="rect">
            <a:avLst/>
          </a:prstGeom>
        </p:spPr>
        <p:txBody>
          <a:bodyPr wrap="square" lIns="0" tIns="6350" rIns="0" bIns="0" rtlCol="0" vert="horz">
            <a:spAutoFit/>
          </a:bodyPr>
          <a:lstStyle/>
          <a:p>
            <a:pPr marL="193040" marR="60960" indent="-103505">
              <a:lnSpc>
                <a:spcPct val="102400"/>
              </a:lnSpc>
              <a:spcBef>
                <a:spcPts val="50"/>
              </a:spcBef>
            </a:pPr>
            <a:r>
              <a:rPr dirty="0" sz="2750">
                <a:latin typeface="Calibri"/>
                <a:cs typeface="Calibri"/>
              </a:rPr>
              <a:t>C)</a:t>
            </a:r>
            <a:r>
              <a:rPr dirty="0" sz="2750" spc="6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Shell</a:t>
            </a:r>
            <a:r>
              <a:rPr dirty="0" sz="2750" spc="5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The</a:t>
            </a:r>
            <a:r>
              <a:rPr dirty="0" sz="2750" spc="6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shell</a:t>
            </a:r>
            <a:r>
              <a:rPr dirty="0" sz="2750" spc="5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is</a:t>
            </a:r>
            <a:r>
              <a:rPr dirty="0" sz="2750" spc="6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the</a:t>
            </a:r>
            <a:r>
              <a:rPr dirty="0" sz="2750" spc="5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outer</a:t>
            </a:r>
            <a:r>
              <a:rPr dirty="0" sz="2750" spc="10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covering</a:t>
            </a:r>
            <a:r>
              <a:rPr dirty="0" sz="2750" spc="6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of</a:t>
            </a:r>
            <a:r>
              <a:rPr dirty="0" sz="2750" spc="6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land</a:t>
            </a:r>
            <a:r>
              <a:rPr dirty="0" sz="2750" spc="55">
                <a:latin typeface="Calibri"/>
                <a:cs typeface="Calibri"/>
              </a:rPr>
              <a:t> </a:t>
            </a:r>
            <a:r>
              <a:rPr dirty="0" sz="2750" spc="-10">
                <a:latin typeface="Calibri"/>
                <a:cs typeface="Calibri"/>
              </a:rPr>
              <a:t>animals </a:t>
            </a:r>
            <a:r>
              <a:rPr dirty="0" sz="2750">
                <a:latin typeface="Calibri"/>
                <a:cs typeface="Calibri"/>
              </a:rPr>
              <a:t>eggs.</a:t>
            </a:r>
            <a:r>
              <a:rPr dirty="0" sz="2750" spc="3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It</a:t>
            </a:r>
            <a:r>
              <a:rPr dirty="0" sz="2750" spc="6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is</a:t>
            </a:r>
            <a:r>
              <a:rPr dirty="0" sz="2750" spc="6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formed</a:t>
            </a:r>
            <a:r>
              <a:rPr dirty="0" sz="2750" spc="5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of</a:t>
            </a:r>
            <a:r>
              <a:rPr dirty="0" sz="2750" spc="7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calcium</a:t>
            </a:r>
            <a:r>
              <a:rPr dirty="0" sz="2750" spc="5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carbonate.</a:t>
            </a:r>
            <a:r>
              <a:rPr dirty="0" sz="2750" spc="6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It</a:t>
            </a:r>
            <a:r>
              <a:rPr dirty="0" sz="2750" spc="6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is</a:t>
            </a:r>
            <a:r>
              <a:rPr dirty="0" sz="2750" spc="6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white</a:t>
            </a:r>
            <a:r>
              <a:rPr dirty="0" sz="2750" spc="60">
                <a:latin typeface="Calibri"/>
                <a:cs typeface="Calibri"/>
              </a:rPr>
              <a:t> </a:t>
            </a:r>
            <a:r>
              <a:rPr dirty="0" sz="2750" spc="-25">
                <a:latin typeface="Calibri"/>
                <a:cs typeface="Calibri"/>
              </a:rPr>
              <a:t>or</a:t>
            </a:r>
            <a:endParaRPr sz="2750">
              <a:latin typeface="Calibri"/>
              <a:cs typeface="Calibri"/>
            </a:endParaRPr>
          </a:p>
          <a:p>
            <a:pPr algn="ctr" marL="12700" marR="5080" indent="1270">
              <a:lnSpc>
                <a:spcPct val="101299"/>
              </a:lnSpc>
              <a:spcBef>
                <a:spcPts val="35"/>
              </a:spcBef>
            </a:pPr>
            <a:r>
              <a:rPr dirty="0" sz="2750">
                <a:latin typeface="Calibri"/>
                <a:cs typeface="Calibri"/>
              </a:rPr>
              <a:t>brown</a:t>
            </a:r>
            <a:r>
              <a:rPr dirty="0" sz="2750" spc="2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in</a:t>
            </a:r>
            <a:r>
              <a:rPr dirty="0" sz="2750" spc="4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coloraturas.</a:t>
            </a:r>
            <a:r>
              <a:rPr dirty="0" sz="2750" spc="4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It</a:t>
            </a:r>
            <a:r>
              <a:rPr dirty="0" sz="2750" spc="4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contains</a:t>
            </a:r>
            <a:r>
              <a:rPr dirty="0" sz="2750" spc="3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as</a:t>
            </a:r>
            <a:r>
              <a:rPr dirty="0" sz="2750" spc="3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many</a:t>
            </a:r>
            <a:r>
              <a:rPr dirty="0" sz="2750" spc="1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as</a:t>
            </a:r>
            <a:r>
              <a:rPr dirty="0" sz="2750" spc="35">
                <a:latin typeface="Calibri"/>
                <a:cs typeface="Calibri"/>
              </a:rPr>
              <a:t> </a:t>
            </a:r>
            <a:r>
              <a:rPr dirty="0" sz="2750" spc="-20">
                <a:latin typeface="Calibri"/>
                <a:cs typeface="Calibri"/>
              </a:rPr>
              <a:t>7000 </a:t>
            </a:r>
            <a:r>
              <a:rPr dirty="0" sz="2750">
                <a:latin typeface="Calibri"/>
                <a:cs typeface="Calibri"/>
              </a:rPr>
              <a:t>minute</a:t>
            </a:r>
            <a:r>
              <a:rPr dirty="0" sz="2750" spc="4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pores.</a:t>
            </a:r>
            <a:r>
              <a:rPr dirty="0" sz="2750" spc="5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They</a:t>
            </a:r>
            <a:r>
              <a:rPr dirty="0" sz="2750" spc="2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are</a:t>
            </a:r>
            <a:r>
              <a:rPr dirty="0" sz="2750" spc="5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filled</a:t>
            </a:r>
            <a:r>
              <a:rPr dirty="0" sz="2750" spc="5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with</a:t>
            </a:r>
            <a:r>
              <a:rPr dirty="0" sz="2750" spc="5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a</a:t>
            </a:r>
            <a:r>
              <a:rPr dirty="0" sz="2750" spc="2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proteins</a:t>
            </a:r>
            <a:r>
              <a:rPr dirty="0" sz="2750" spc="45">
                <a:latin typeface="Calibri"/>
                <a:cs typeface="Calibri"/>
              </a:rPr>
              <a:t> </a:t>
            </a:r>
            <a:r>
              <a:rPr dirty="0" sz="2750" spc="-10">
                <a:latin typeface="Calibri"/>
                <a:cs typeface="Calibri"/>
              </a:rPr>
              <a:t>substance </a:t>
            </a:r>
            <a:r>
              <a:rPr dirty="0" sz="2750">
                <a:latin typeface="Calibri"/>
                <a:cs typeface="Calibri"/>
              </a:rPr>
              <a:t>filled</a:t>
            </a:r>
            <a:r>
              <a:rPr dirty="0" sz="2750" spc="7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to </a:t>
            </a:r>
            <a:r>
              <a:rPr dirty="0" sz="2750" spc="-10">
                <a:latin typeface="Calibri"/>
                <a:cs typeface="Calibri"/>
              </a:rPr>
              <a:t>collagen.</a:t>
            </a:r>
            <a:endParaRPr sz="27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536575" y="265811"/>
            <a:ext cx="7928609" cy="55810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2929890">
              <a:lnSpc>
                <a:spcPct val="100000"/>
              </a:lnSpc>
              <a:spcBef>
                <a:spcPts val="130"/>
              </a:spcBef>
            </a:pPr>
            <a:r>
              <a:rPr dirty="0" sz="2750">
                <a:latin typeface="Calibri"/>
                <a:cs typeface="Calibri"/>
              </a:rPr>
              <a:t>D)</a:t>
            </a:r>
            <a:r>
              <a:rPr dirty="0" sz="2750" spc="5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Jelly</a:t>
            </a:r>
            <a:r>
              <a:rPr dirty="0" sz="2750" spc="100">
                <a:latin typeface="Calibri"/>
                <a:cs typeface="Calibri"/>
              </a:rPr>
              <a:t> </a:t>
            </a:r>
            <a:r>
              <a:rPr dirty="0" sz="2750" spc="-20">
                <a:latin typeface="Calibri"/>
                <a:cs typeface="Calibri"/>
              </a:rPr>
              <a:t>Coat</a:t>
            </a:r>
            <a:endParaRPr sz="27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2750">
              <a:latin typeface="Calibri"/>
              <a:cs typeface="Calibri"/>
            </a:endParaRPr>
          </a:p>
          <a:p>
            <a:pPr marL="12700" marR="5080" indent="351155">
              <a:lnSpc>
                <a:spcPct val="101299"/>
              </a:lnSpc>
              <a:buAutoNum type="arabicPeriod"/>
              <a:tabLst>
                <a:tab pos="363855" algn="l"/>
              </a:tabLst>
            </a:pPr>
            <a:r>
              <a:rPr dirty="0" sz="2750">
                <a:latin typeface="Calibri"/>
                <a:cs typeface="Calibri"/>
              </a:rPr>
              <a:t>It</a:t>
            </a:r>
            <a:r>
              <a:rPr dirty="0" sz="2750" spc="5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serves</a:t>
            </a:r>
            <a:r>
              <a:rPr dirty="0" sz="2750" spc="4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to</a:t>
            </a:r>
            <a:r>
              <a:rPr dirty="0" sz="2750" spc="4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attach</a:t>
            </a:r>
            <a:r>
              <a:rPr dirty="0" sz="2750" spc="114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the</a:t>
            </a:r>
            <a:r>
              <a:rPr dirty="0" sz="2750" spc="4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eggs</a:t>
            </a:r>
            <a:r>
              <a:rPr dirty="0" sz="2750" spc="4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to</a:t>
            </a:r>
            <a:r>
              <a:rPr dirty="0" sz="2750" spc="4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each</a:t>
            </a:r>
            <a:r>
              <a:rPr dirty="0" sz="2750" spc="4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other</a:t>
            </a:r>
            <a:r>
              <a:rPr dirty="0" sz="2750" spc="1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and</a:t>
            </a:r>
            <a:r>
              <a:rPr dirty="0" sz="2750" spc="40">
                <a:latin typeface="Calibri"/>
                <a:cs typeface="Calibri"/>
              </a:rPr>
              <a:t> </a:t>
            </a:r>
            <a:r>
              <a:rPr dirty="0" sz="2750" spc="-25">
                <a:latin typeface="Calibri"/>
                <a:cs typeface="Calibri"/>
              </a:rPr>
              <a:t>to </a:t>
            </a:r>
            <a:r>
              <a:rPr dirty="0" sz="2750">
                <a:latin typeface="Calibri"/>
                <a:cs typeface="Calibri"/>
              </a:rPr>
              <a:t>other</a:t>
            </a:r>
            <a:r>
              <a:rPr dirty="0" sz="2750" spc="9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objects</a:t>
            </a:r>
            <a:r>
              <a:rPr dirty="0" sz="2750" spc="5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so</a:t>
            </a:r>
            <a:r>
              <a:rPr dirty="0" sz="2750" spc="5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that</a:t>
            </a:r>
            <a:r>
              <a:rPr dirty="0" sz="2750" spc="6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they</a:t>
            </a:r>
            <a:r>
              <a:rPr dirty="0" sz="2750" spc="3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are</a:t>
            </a:r>
            <a:r>
              <a:rPr dirty="0" sz="2750" spc="6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not</a:t>
            </a:r>
            <a:r>
              <a:rPr dirty="0" sz="2750" spc="6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readily</a:t>
            </a:r>
            <a:r>
              <a:rPr dirty="0" sz="2750" spc="3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washed</a:t>
            </a:r>
            <a:r>
              <a:rPr dirty="0" sz="2750" spc="60">
                <a:latin typeface="Calibri"/>
                <a:cs typeface="Calibri"/>
              </a:rPr>
              <a:t> </a:t>
            </a:r>
            <a:r>
              <a:rPr dirty="0" sz="2750" spc="-20">
                <a:latin typeface="Calibri"/>
                <a:cs typeface="Calibri"/>
              </a:rPr>
              <a:t>away </a:t>
            </a:r>
            <a:r>
              <a:rPr dirty="0" sz="2750">
                <a:latin typeface="Calibri"/>
                <a:cs typeface="Calibri"/>
              </a:rPr>
              <a:t>by</a:t>
            </a:r>
            <a:r>
              <a:rPr dirty="0" sz="2750" spc="2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water</a:t>
            </a:r>
            <a:r>
              <a:rPr dirty="0" sz="2750" spc="15">
                <a:latin typeface="Calibri"/>
                <a:cs typeface="Calibri"/>
              </a:rPr>
              <a:t> </a:t>
            </a:r>
            <a:r>
              <a:rPr dirty="0" sz="2750" spc="-10">
                <a:latin typeface="Calibri"/>
                <a:cs typeface="Calibri"/>
              </a:rPr>
              <a:t>current.</a:t>
            </a:r>
            <a:endParaRPr sz="27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0"/>
              </a:spcBef>
              <a:buFont typeface="Calibri"/>
              <a:buAutoNum type="arabicPeriod"/>
            </a:pPr>
            <a:endParaRPr sz="2750">
              <a:latin typeface="Calibri"/>
              <a:cs typeface="Calibri"/>
            </a:endParaRPr>
          </a:p>
          <a:p>
            <a:pPr marL="363855" indent="-351155">
              <a:lnSpc>
                <a:spcPct val="100000"/>
              </a:lnSpc>
              <a:buAutoNum type="arabicPeriod"/>
              <a:tabLst>
                <a:tab pos="363855" algn="l"/>
              </a:tabLst>
            </a:pPr>
            <a:r>
              <a:rPr dirty="0" sz="2750">
                <a:latin typeface="Calibri"/>
                <a:cs typeface="Calibri"/>
              </a:rPr>
              <a:t>It</a:t>
            </a:r>
            <a:r>
              <a:rPr dirty="0" sz="2750" spc="6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protects</a:t>
            </a:r>
            <a:r>
              <a:rPr dirty="0" sz="2750" spc="5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the</a:t>
            </a:r>
            <a:r>
              <a:rPr dirty="0" sz="2750" spc="6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egg</a:t>
            </a:r>
            <a:r>
              <a:rPr dirty="0" sz="2750" spc="6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from</a:t>
            </a:r>
            <a:r>
              <a:rPr dirty="0" sz="2750" spc="4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mechanical</a:t>
            </a:r>
            <a:r>
              <a:rPr dirty="0" sz="2750" spc="55">
                <a:latin typeface="Calibri"/>
                <a:cs typeface="Calibri"/>
              </a:rPr>
              <a:t> </a:t>
            </a:r>
            <a:r>
              <a:rPr dirty="0" sz="2750" spc="-10">
                <a:latin typeface="Calibri"/>
                <a:cs typeface="Calibri"/>
              </a:rPr>
              <a:t>injury.</a:t>
            </a:r>
            <a:endParaRPr sz="27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Font typeface="Calibri"/>
              <a:buAutoNum type="arabicPeriod"/>
            </a:pPr>
            <a:endParaRPr sz="2750">
              <a:latin typeface="Calibri"/>
              <a:cs typeface="Calibri"/>
            </a:endParaRPr>
          </a:p>
          <a:p>
            <a:pPr marL="363855" indent="-351155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363855" algn="l"/>
              </a:tabLst>
            </a:pPr>
            <a:r>
              <a:rPr dirty="0" sz="2750">
                <a:latin typeface="Calibri"/>
                <a:cs typeface="Calibri"/>
              </a:rPr>
              <a:t>It</a:t>
            </a:r>
            <a:r>
              <a:rPr dirty="0" sz="2750" spc="1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appears to</a:t>
            </a:r>
            <a:r>
              <a:rPr dirty="0" sz="2750" spc="7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be</a:t>
            </a:r>
            <a:r>
              <a:rPr dirty="0" sz="2750" spc="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distasteful</a:t>
            </a:r>
            <a:r>
              <a:rPr dirty="0" sz="2750" spc="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to </a:t>
            </a:r>
            <a:r>
              <a:rPr dirty="0" sz="2750" spc="-10">
                <a:latin typeface="Calibri"/>
                <a:cs typeface="Calibri"/>
              </a:rPr>
              <a:t>predators.</a:t>
            </a:r>
            <a:endParaRPr sz="27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0"/>
              </a:spcBef>
              <a:buFont typeface="Calibri"/>
              <a:buAutoNum type="arabicPeriod"/>
            </a:pPr>
            <a:endParaRPr sz="2750">
              <a:latin typeface="Calibri"/>
              <a:cs typeface="Calibri"/>
            </a:endParaRPr>
          </a:p>
          <a:p>
            <a:pPr marL="363220" indent="-350520">
              <a:lnSpc>
                <a:spcPct val="100000"/>
              </a:lnSpc>
              <a:buAutoNum type="arabicPeriod"/>
              <a:tabLst>
                <a:tab pos="363220" algn="l"/>
              </a:tabLst>
            </a:pPr>
            <a:r>
              <a:rPr dirty="0" sz="2750">
                <a:latin typeface="Calibri"/>
                <a:cs typeface="Calibri"/>
              </a:rPr>
              <a:t>It</a:t>
            </a:r>
            <a:r>
              <a:rPr dirty="0" sz="2750" spc="5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reduces</a:t>
            </a:r>
            <a:r>
              <a:rPr dirty="0" sz="2750" spc="4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the</a:t>
            </a:r>
            <a:r>
              <a:rPr dirty="0" sz="2750" spc="5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chances</a:t>
            </a:r>
            <a:r>
              <a:rPr dirty="0" sz="2750" spc="4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for</a:t>
            </a:r>
            <a:r>
              <a:rPr dirty="0" sz="2750" spc="150">
                <a:latin typeface="Calibri"/>
                <a:cs typeface="Calibri"/>
              </a:rPr>
              <a:t> </a:t>
            </a:r>
            <a:r>
              <a:rPr dirty="0" sz="2750" spc="-10">
                <a:latin typeface="Calibri"/>
                <a:cs typeface="Calibri"/>
              </a:rPr>
              <a:t>polyspermy.</a:t>
            </a:r>
            <a:endParaRPr sz="27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5"/>
              </a:spcBef>
              <a:buFont typeface="Calibri"/>
              <a:buAutoNum type="arabicPeriod"/>
            </a:pPr>
            <a:endParaRPr sz="2750">
              <a:latin typeface="Calibri"/>
              <a:cs typeface="Calibri"/>
            </a:endParaRPr>
          </a:p>
          <a:p>
            <a:pPr marL="287020" indent="-279400">
              <a:lnSpc>
                <a:spcPct val="100000"/>
              </a:lnSpc>
              <a:buAutoNum type="arabicPeriod"/>
              <a:tabLst>
                <a:tab pos="287020" algn="l"/>
              </a:tabLst>
            </a:pPr>
            <a:r>
              <a:rPr dirty="0" sz="2750">
                <a:latin typeface="Calibri"/>
                <a:cs typeface="Calibri"/>
              </a:rPr>
              <a:t>It</a:t>
            </a:r>
            <a:r>
              <a:rPr dirty="0" sz="2750" spc="4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prevents</a:t>
            </a:r>
            <a:r>
              <a:rPr dirty="0" sz="2750" spc="3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infectious</a:t>
            </a:r>
            <a:r>
              <a:rPr dirty="0" sz="2750" spc="3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from</a:t>
            </a:r>
            <a:r>
              <a:rPr dirty="0" sz="2750" spc="2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fungus</a:t>
            </a:r>
            <a:r>
              <a:rPr dirty="0" sz="2750" spc="3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and</a:t>
            </a:r>
            <a:r>
              <a:rPr dirty="0" sz="2750" spc="3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other</a:t>
            </a:r>
            <a:r>
              <a:rPr dirty="0" sz="2750" spc="75">
                <a:latin typeface="Calibri"/>
                <a:cs typeface="Calibri"/>
              </a:rPr>
              <a:t> </a:t>
            </a:r>
            <a:r>
              <a:rPr dirty="0" sz="2750" spc="-10">
                <a:latin typeface="Calibri"/>
                <a:cs typeface="Calibri"/>
              </a:rPr>
              <a:t>germs.</a:t>
            </a:r>
            <a:endParaRPr sz="27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83590" rIns="0" bIns="0" rtlCol="0" vert="horz">
            <a:spAutoFit/>
          </a:bodyPr>
          <a:lstStyle/>
          <a:p>
            <a:pPr marL="635635">
              <a:lnSpc>
                <a:spcPct val="100000"/>
              </a:lnSpc>
              <a:spcBef>
                <a:spcPts val="130"/>
              </a:spcBef>
            </a:pPr>
            <a:r>
              <a:rPr dirty="0"/>
              <a:t>Patterns</a:t>
            </a:r>
            <a:r>
              <a:rPr dirty="0" spc="-25"/>
              <a:t> </a:t>
            </a:r>
            <a:r>
              <a:rPr dirty="0"/>
              <a:t>of</a:t>
            </a:r>
            <a:r>
              <a:rPr dirty="0" spc="15"/>
              <a:t> </a:t>
            </a:r>
            <a:r>
              <a:rPr dirty="0" spc="-20"/>
              <a:t>Eggs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536575" y="1652524"/>
            <a:ext cx="7103109" cy="286067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58570">
              <a:lnSpc>
                <a:spcPct val="100000"/>
              </a:lnSpc>
              <a:spcBef>
                <a:spcPts val="130"/>
              </a:spcBef>
            </a:pPr>
            <a:r>
              <a:rPr dirty="0" sz="3050">
                <a:latin typeface="Calibri"/>
                <a:cs typeface="Calibri"/>
              </a:rPr>
              <a:t>Eggs</a:t>
            </a:r>
            <a:r>
              <a:rPr dirty="0" sz="3050" spc="25">
                <a:latin typeface="Calibri"/>
                <a:cs typeface="Calibri"/>
              </a:rPr>
              <a:t> </a:t>
            </a:r>
            <a:r>
              <a:rPr dirty="0" sz="3050">
                <a:latin typeface="Calibri"/>
                <a:cs typeface="Calibri"/>
              </a:rPr>
              <a:t>are</a:t>
            </a:r>
            <a:r>
              <a:rPr dirty="0" sz="3050" spc="80">
                <a:latin typeface="Calibri"/>
                <a:cs typeface="Calibri"/>
              </a:rPr>
              <a:t> </a:t>
            </a:r>
            <a:r>
              <a:rPr dirty="0" sz="3050">
                <a:latin typeface="Calibri"/>
                <a:cs typeface="Calibri"/>
              </a:rPr>
              <a:t>classified</a:t>
            </a:r>
            <a:r>
              <a:rPr dirty="0" sz="3050" spc="70">
                <a:latin typeface="Calibri"/>
                <a:cs typeface="Calibri"/>
              </a:rPr>
              <a:t> </a:t>
            </a:r>
            <a:r>
              <a:rPr dirty="0" sz="3050">
                <a:latin typeface="Calibri"/>
                <a:cs typeface="Calibri"/>
              </a:rPr>
              <a:t>mainly</a:t>
            </a:r>
            <a:r>
              <a:rPr dirty="0" sz="3050" spc="65">
                <a:latin typeface="Calibri"/>
                <a:cs typeface="Calibri"/>
              </a:rPr>
              <a:t> </a:t>
            </a:r>
            <a:r>
              <a:rPr dirty="0" sz="3050">
                <a:latin typeface="Calibri"/>
                <a:cs typeface="Calibri"/>
              </a:rPr>
              <a:t>on</a:t>
            </a:r>
            <a:r>
              <a:rPr dirty="0" sz="3050" spc="70">
                <a:latin typeface="Calibri"/>
                <a:cs typeface="Calibri"/>
              </a:rPr>
              <a:t> </a:t>
            </a:r>
            <a:r>
              <a:rPr dirty="0" sz="3050">
                <a:latin typeface="Calibri"/>
                <a:cs typeface="Calibri"/>
              </a:rPr>
              <a:t>basis</a:t>
            </a:r>
            <a:r>
              <a:rPr dirty="0" sz="3050" spc="110">
                <a:latin typeface="Calibri"/>
                <a:cs typeface="Calibri"/>
              </a:rPr>
              <a:t> </a:t>
            </a:r>
            <a:r>
              <a:rPr dirty="0" sz="3050" spc="-25">
                <a:latin typeface="Calibri"/>
                <a:cs typeface="Calibri"/>
              </a:rPr>
              <a:t>of</a:t>
            </a:r>
            <a:endParaRPr sz="30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3050">
              <a:latin typeface="Calibri"/>
              <a:cs typeface="Calibri"/>
            </a:endParaRPr>
          </a:p>
          <a:p>
            <a:pPr marL="400685" indent="-387985">
              <a:lnSpc>
                <a:spcPct val="100000"/>
              </a:lnSpc>
              <a:spcBef>
                <a:spcPts val="5"/>
              </a:spcBef>
              <a:buFont typeface="Calibri"/>
              <a:buAutoNum type="arabicPeriod"/>
              <a:tabLst>
                <a:tab pos="400685" algn="l"/>
              </a:tabLst>
            </a:pPr>
            <a:r>
              <a:rPr dirty="0" sz="3050" i="1">
                <a:latin typeface="Calibri"/>
                <a:cs typeface="Calibri"/>
              </a:rPr>
              <a:t>Amount</a:t>
            </a:r>
            <a:r>
              <a:rPr dirty="0" sz="3050" spc="50" i="1">
                <a:latin typeface="Calibri"/>
                <a:cs typeface="Calibri"/>
              </a:rPr>
              <a:t> </a:t>
            </a:r>
            <a:r>
              <a:rPr dirty="0" sz="3050" i="1">
                <a:latin typeface="Calibri"/>
                <a:cs typeface="Calibri"/>
              </a:rPr>
              <a:t>of</a:t>
            </a:r>
            <a:r>
              <a:rPr dirty="0" sz="3050" spc="70" i="1">
                <a:latin typeface="Calibri"/>
                <a:cs typeface="Calibri"/>
              </a:rPr>
              <a:t> </a:t>
            </a:r>
            <a:r>
              <a:rPr dirty="0" sz="3050" spc="-20" i="1">
                <a:latin typeface="Calibri"/>
                <a:cs typeface="Calibri"/>
              </a:rPr>
              <a:t>yolk</a:t>
            </a:r>
            <a:endParaRPr sz="3050">
              <a:latin typeface="Calibri"/>
              <a:cs typeface="Calibri"/>
            </a:endParaRPr>
          </a:p>
          <a:p>
            <a:pPr marL="400685" indent="-387985">
              <a:lnSpc>
                <a:spcPct val="100000"/>
              </a:lnSpc>
              <a:spcBef>
                <a:spcPts val="95"/>
              </a:spcBef>
              <a:buFont typeface="Calibri"/>
              <a:buAutoNum type="arabicPeriod"/>
              <a:tabLst>
                <a:tab pos="400685" algn="l"/>
              </a:tabLst>
            </a:pPr>
            <a:r>
              <a:rPr dirty="0" sz="3050" i="1">
                <a:latin typeface="Calibri"/>
                <a:cs typeface="Calibri"/>
              </a:rPr>
              <a:t>Distribution</a:t>
            </a:r>
            <a:r>
              <a:rPr dirty="0" sz="3050" spc="100" i="1">
                <a:latin typeface="Calibri"/>
                <a:cs typeface="Calibri"/>
              </a:rPr>
              <a:t> </a:t>
            </a:r>
            <a:r>
              <a:rPr dirty="0" sz="3050" i="1">
                <a:latin typeface="Calibri"/>
                <a:cs typeface="Calibri"/>
              </a:rPr>
              <a:t>of</a:t>
            </a:r>
            <a:r>
              <a:rPr dirty="0" sz="3050" spc="60" i="1">
                <a:latin typeface="Calibri"/>
                <a:cs typeface="Calibri"/>
              </a:rPr>
              <a:t> </a:t>
            </a:r>
            <a:r>
              <a:rPr dirty="0" sz="3050" spc="-20" i="1">
                <a:latin typeface="Calibri"/>
                <a:cs typeface="Calibri"/>
              </a:rPr>
              <a:t>yolk</a:t>
            </a:r>
            <a:endParaRPr sz="3050">
              <a:latin typeface="Calibri"/>
              <a:cs typeface="Calibri"/>
            </a:endParaRPr>
          </a:p>
          <a:p>
            <a:pPr marL="400685" indent="-387985">
              <a:lnSpc>
                <a:spcPct val="100000"/>
              </a:lnSpc>
              <a:spcBef>
                <a:spcPts val="20"/>
              </a:spcBef>
              <a:buFont typeface="Calibri"/>
              <a:buAutoNum type="arabicPeriod"/>
              <a:tabLst>
                <a:tab pos="400685" algn="l"/>
              </a:tabLst>
            </a:pPr>
            <a:r>
              <a:rPr dirty="0" sz="3050" i="1">
                <a:latin typeface="Calibri"/>
                <a:cs typeface="Calibri"/>
              </a:rPr>
              <a:t>Presence</a:t>
            </a:r>
            <a:r>
              <a:rPr dirty="0" sz="3050" spc="40" i="1">
                <a:latin typeface="Calibri"/>
                <a:cs typeface="Calibri"/>
              </a:rPr>
              <a:t> </a:t>
            </a:r>
            <a:r>
              <a:rPr dirty="0" sz="3050" i="1">
                <a:latin typeface="Calibri"/>
                <a:cs typeface="Calibri"/>
              </a:rPr>
              <a:t>or</a:t>
            </a:r>
            <a:r>
              <a:rPr dirty="0" sz="3050" spc="100" i="1">
                <a:latin typeface="Calibri"/>
                <a:cs typeface="Calibri"/>
              </a:rPr>
              <a:t> </a:t>
            </a:r>
            <a:r>
              <a:rPr dirty="0" sz="3050" i="1">
                <a:latin typeface="Calibri"/>
                <a:cs typeface="Calibri"/>
              </a:rPr>
              <a:t>absence</a:t>
            </a:r>
            <a:r>
              <a:rPr dirty="0" sz="3050" spc="55" i="1">
                <a:latin typeface="Calibri"/>
                <a:cs typeface="Calibri"/>
              </a:rPr>
              <a:t> </a:t>
            </a:r>
            <a:r>
              <a:rPr dirty="0" sz="3050" i="1">
                <a:latin typeface="Calibri"/>
                <a:cs typeface="Calibri"/>
              </a:rPr>
              <a:t>of</a:t>
            </a:r>
            <a:r>
              <a:rPr dirty="0" sz="3050" spc="65" i="1">
                <a:latin typeface="Calibri"/>
                <a:cs typeface="Calibri"/>
              </a:rPr>
              <a:t> </a:t>
            </a:r>
            <a:r>
              <a:rPr dirty="0" sz="3050" spc="-10" i="1">
                <a:latin typeface="Calibri"/>
                <a:cs typeface="Calibri"/>
              </a:rPr>
              <a:t>shell</a:t>
            </a:r>
            <a:endParaRPr sz="3050">
              <a:latin typeface="Calibri"/>
              <a:cs typeface="Calibri"/>
            </a:endParaRPr>
          </a:p>
          <a:p>
            <a:pPr marL="400685" indent="-387985">
              <a:lnSpc>
                <a:spcPct val="100000"/>
              </a:lnSpc>
              <a:spcBef>
                <a:spcPts val="95"/>
              </a:spcBef>
              <a:buFont typeface="Calibri"/>
              <a:buAutoNum type="arabicPeriod"/>
              <a:tabLst>
                <a:tab pos="400685" algn="l"/>
              </a:tabLst>
            </a:pPr>
            <a:r>
              <a:rPr dirty="0" sz="3050" i="1">
                <a:latin typeface="Calibri"/>
                <a:cs typeface="Calibri"/>
              </a:rPr>
              <a:t>Type</a:t>
            </a:r>
            <a:r>
              <a:rPr dirty="0" sz="3050" spc="-30" i="1">
                <a:latin typeface="Calibri"/>
                <a:cs typeface="Calibri"/>
              </a:rPr>
              <a:t> </a:t>
            </a:r>
            <a:r>
              <a:rPr dirty="0" sz="3050" i="1">
                <a:latin typeface="Calibri"/>
                <a:cs typeface="Calibri"/>
              </a:rPr>
              <a:t>of</a:t>
            </a:r>
            <a:r>
              <a:rPr dirty="0" sz="3050" spc="-25" i="1">
                <a:latin typeface="Calibri"/>
                <a:cs typeface="Calibri"/>
              </a:rPr>
              <a:t> </a:t>
            </a:r>
            <a:r>
              <a:rPr dirty="0" sz="3050" spc="-10" i="1">
                <a:latin typeface="Calibri"/>
                <a:cs typeface="Calibri"/>
              </a:rPr>
              <a:t>development.</a:t>
            </a:r>
            <a:endParaRPr sz="30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28719" y="837548"/>
            <a:ext cx="6295726" cy="4296833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7200" y="614132"/>
            <a:ext cx="7871791" cy="4872267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14400" y="809625"/>
            <a:ext cx="7467600" cy="4524375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23780" y="990600"/>
            <a:ext cx="6652726" cy="4191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536575" y="708405"/>
            <a:ext cx="7566659" cy="522605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algn="ctr" marL="88265">
              <a:lnSpc>
                <a:spcPct val="100000"/>
              </a:lnSpc>
              <a:spcBef>
                <a:spcPts val="130"/>
              </a:spcBef>
            </a:pPr>
            <a:r>
              <a:rPr dirty="0" u="sng" sz="3050" spc="-25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EGG</a:t>
            </a:r>
            <a:endParaRPr sz="3050">
              <a:latin typeface="Calibri"/>
              <a:cs typeface="Calibri"/>
            </a:endParaRPr>
          </a:p>
          <a:p>
            <a:pPr marL="101600" marR="2774950" indent="-88900">
              <a:lnSpc>
                <a:spcPts val="7440"/>
              </a:lnSpc>
              <a:spcBef>
                <a:spcPts val="869"/>
              </a:spcBef>
            </a:pPr>
            <a:r>
              <a:rPr dirty="0" sz="3050">
                <a:latin typeface="Calibri"/>
                <a:cs typeface="Calibri"/>
              </a:rPr>
              <a:t>The</a:t>
            </a:r>
            <a:r>
              <a:rPr dirty="0" sz="3050" spc="35">
                <a:latin typeface="Calibri"/>
                <a:cs typeface="Calibri"/>
              </a:rPr>
              <a:t> </a:t>
            </a:r>
            <a:r>
              <a:rPr dirty="0" sz="3050">
                <a:latin typeface="Calibri"/>
                <a:cs typeface="Calibri"/>
              </a:rPr>
              <a:t>egg</a:t>
            </a:r>
            <a:r>
              <a:rPr dirty="0" sz="3050" spc="50">
                <a:latin typeface="Calibri"/>
                <a:cs typeface="Calibri"/>
              </a:rPr>
              <a:t> </a:t>
            </a:r>
            <a:r>
              <a:rPr dirty="0" sz="3050">
                <a:latin typeface="Calibri"/>
                <a:cs typeface="Calibri"/>
              </a:rPr>
              <a:t>is</a:t>
            </a:r>
            <a:r>
              <a:rPr dirty="0" sz="3050" spc="75">
                <a:latin typeface="Calibri"/>
                <a:cs typeface="Calibri"/>
              </a:rPr>
              <a:t> </a:t>
            </a:r>
            <a:r>
              <a:rPr dirty="0" sz="3050">
                <a:latin typeface="Calibri"/>
                <a:cs typeface="Calibri"/>
              </a:rPr>
              <a:t>the</a:t>
            </a:r>
            <a:r>
              <a:rPr dirty="0" sz="3050" spc="40">
                <a:latin typeface="Calibri"/>
                <a:cs typeface="Calibri"/>
              </a:rPr>
              <a:t> </a:t>
            </a:r>
            <a:r>
              <a:rPr dirty="0" sz="3050">
                <a:latin typeface="Calibri"/>
                <a:cs typeface="Calibri"/>
              </a:rPr>
              <a:t>female</a:t>
            </a:r>
            <a:r>
              <a:rPr dirty="0" sz="3050" spc="45">
                <a:latin typeface="Calibri"/>
                <a:cs typeface="Calibri"/>
              </a:rPr>
              <a:t> </a:t>
            </a:r>
            <a:r>
              <a:rPr dirty="0" sz="3050" spc="-10">
                <a:latin typeface="Calibri"/>
                <a:cs typeface="Calibri"/>
              </a:rPr>
              <a:t>gamete. </a:t>
            </a:r>
            <a:r>
              <a:rPr dirty="0" sz="3050">
                <a:latin typeface="Calibri"/>
                <a:cs typeface="Calibri"/>
              </a:rPr>
              <a:t>It</a:t>
            </a:r>
            <a:r>
              <a:rPr dirty="0" sz="3050" spc="55">
                <a:latin typeface="Calibri"/>
                <a:cs typeface="Calibri"/>
              </a:rPr>
              <a:t> </a:t>
            </a:r>
            <a:r>
              <a:rPr dirty="0" sz="3050">
                <a:latin typeface="Calibri"/>
                <a:cs typeface="Calibri"/>
              </a:rPr>
              <a:t>is</a:t>
            </a:r>
            <a:r>
              <a:rPr dirty="0" sz="3050" spc="40">
                <a:latin typeface="Calibri"/>
                <a:cs typeface="Calibri"/>
              </a:rPr>
              <a:t> </a:t>
            </a:r>
            <a:r>
              <a:rPr dirty="0" sz="3050">
                <a:latin typeface="Calibri"/>
                <a:cs typeface="Calibri"/>
              </a:rPr>
              <a:t>called</a:t>
            </a:r>
            <a:r>
              <a:rPr dirty="0" sz="3050" spc="10">
                <a:latin typeface="Calibri"/>
                <a:cs typeface="Calibri"/>
              </a:rPr>
              <a:t> </a:t>
            </a:r>
            <a:r>
              <a:rPr dirty="0" sz="3050" spc="-20">
                <a:latin typeface="Calibri"/>
                <a:cs typeface="Calibri"/>
              </a:rPr>
              <a:t>ovum.</a:t>
            </a:r>
            <a:endParaRPr sz="3050">
              <a:latin typeface="Calibri"/>
              <a:cs typeface="Calibri"/>
            </a:endParaRPr>
          </a:p>
          <a:p>
            <a:pPr marL="101600">
              <a:lnSpc>
                <a:spcPct val="100000"/>
              </a:lnSpc>
              <a:spcBef>
                <a:spcPts val="2895"/>
              </a:spcBef>
            </a:pPr>
            <a:r>
              <a:rPr dirty="0" sz="3050">
                <a:latin typeface="Calibri"/>
                <a:cs typeface="Calibri"/>
              </a:rPr>
              <a:t>It</a:t>
            </a:r>
            <a:r>
              <a:rPr dirty="0" sz="3050" spc="55">
                <a:latin typeface="Calibri"/>
                <a:cs typeface="Calibri"/>
              </a:rPr>
              <a:t> </a:t>
            </a:r>
            <a:r>
              <a:rPr dirty="0" sz="3050">
                <a:latin typeface="Calibri"/>
                <a:cs typeface="Calibri"/>
              </a:rPr>
              <a:t>is</a:t>
            </a:r>
            <a:r>
              <a:rPr dirty="0" sz="3050" spc="40">
                <a:latin typeface="Calibri"/>
                <a:cs typeface="Calibri"/>
              </a:rPr>
              <a:t> </a:t>
            </a:r>
            <a:r>
              <a:rPr dirty="0" sz="3050">
                <a:latin typeface="Calibri"/>
                <a:cs typeface="Calibri"/>
              </a:rPr>
              <a:t>an</a:t>
            </a:r>
            <a:r>
              <a:rPr dirty="0" sz="3050" spc="5">
                <a:latin typeface="Calibri"/>
                <a:cs typeface="Calibri"/>
              </a:rPr>
              <a:t> </a:t>
            </a:r>
            <a:r>
              <a:rPr dirty="0" sz="3050">
                <a:latin typeface="Calibri"/>
                <a:cs typeface="Calibri"/>
              </a:rPr>
              <a:t>architectural</a:t>
            </a:r>
            <a:r>
              <a:rPr dirty="0" sz="3050" spc="20">
                <a:latin typeface="Calibri"/>
                <a:cs typeface="Calibri"/>
              </a:rPr>
              <a:t> </a:t>
            </a:r>
            <a:r>
              <a:rPr dirty="0" sz="3050" spc="-10">
                <a:latin typeface="Calibri"/>
                <a:cs typeface="Calibri"/>
              </a:rPr>
              <a:t>marvel.</a:t>
            </a:r>
            <a:endParaRPr sz="3050">
              <a:latin typeface="Calibri"/>
              <a:cs typeface="Calibri"/>
            </a:endParaRPr>
          </a:p>
          <a:p>
            <a:pPr marL="12700" marR="5080">
              <a:lnSpc>
                <a:spcPct val="102600"/>
              </a:lnSpc>
              <a:spcBef>
                <a:spcPts val="3679"/>
              </a:spcBef>
            </a:pPr>
            <a:r>
              <a:rPr dirty="0" sz="3050">
                <a:latin typeface="Calibri"/>
                <a:cs typeface="Calibri"/>
              </a:rPr>
              <a:t>The</a:t>
            </a:r>
            <a:r>
              <a:rPr dirty="0" sz="3050" spc="35">
                <a:latin typeface="Calibri"/>
                <a:cs typeface="Calibri"/>
              </a:rPr>
              <a:t> </a:t>
            </a:r>
            <a:r>
              <a:rPr dirty="0" sz="3050">
                <a:latin typeface="Calibri"/>
                <a:cs typeface="Calibri"/>
              </a:rPr>
              <a:t>egg</a:t>
            </a:r>
            <a:r>
              <a:rPr dirty="0" sz="3050" spc="45">
                <a:latin typeface="Calibri"/>
                <a:cs typeface="Calibri"/>
              </a:rPr>
              <a:t> </a:t>
            </a:r>
            <a:r>
              <a:rPr dirty="0" sz="3050">
                <a:latin typeface="Calibri"/>
                <a:cs typeface="Calibri"/>
              </a:rPr>
              <a:t>contains</a:t>
            </a:r>
            <a:r>
              <a:rPr dirty="0" sz="3050" spc="60">
                <a:latin typeface="Calibri"/>
                <a:cs typeface="Calibri"/>
              </a:rPr>
              <a:t> </a:t>
            </a:r>
            <a:r>
              <a:rPr dirty="0" sz="3050">
                <a:latin typeface="Calibri"/>
                <a:cs typeface="Calibri"/>
              </a:rPr>
              <a:t>almost</a:t>
            </a:r>
            <a:r>
              <a:rPr dirty="0" sz="3050" spc="10">
                <a:latin typeface="Calibri"/>
                <a:cs typeface="Calibri"/>
              </a:rPr>
              <a:t> </a:t>
            </a:r>
            <a:r>
              <a:rPr dirty="0" sz="3050">
                <a:latin typeface="Calibri"/>
                <a:cs typeface="Calibri"/>
              </a:rPr>
              <a:t>all</a:t>
            </a:r>
            <a:r>
              <a:rPr dirty="0" sz="3050" spc="35">
                <a:latin typeface="Calibri"/>
                <a:cs typeface="Calibri"/>
              </a:rPr>
              <a:t> </a:t>
            </a:r>
            <a:r>
              <a:rPr dirty="0" sz="3050">
                <a:latin typeface="Calibri"/>
                <a:cs typeface="Calibri"/>
              </a:rPr>
              <a:t>the</a:t>
            </a:r>
            <a:r>
              <a:rPr dirty="0" sz="3050" spc="40">
                <a:latin typeface="Calibri"/>
                <a:cs typeface="Calibri"/>
              </a:rPr>
              <a:t> </a:t>
            </a:r>
            <a:r>
              <a:rPr dirty="0" sz="3050">
                <a:latin typeface="Calibri"/>
                <a:cs typeface="Calibri"/>
              </a:rPr>
              <a:t>materials</a:t>
            </a:r>
            <a:r>
              <a:rPr dirty="0" sz="3050" spc="60">
                <a:latin typeface="Calibri"/>
                <a:cs typeface="Calibri"/>
              </a:rPr>
              <a:t> </a:t>
            </a:r>
            <a:r>
              <a:rPr dirty="0" sz="3050" spc="-10">
                <a:latin typeface="Calibri"/>
                <a:cs typeface="Calibri"/>
              </a:rPr>
              <a:t>which </a:t>
            </a:r>
            <a:r>
              <a:rPr dirty="0" sz="3050">
                <a:latin typeface="Calibri"/>
                <a:cs typeface="Calibri"/>
              </a:rPr>
              <a:t>are</a:t>
            </a:r>
            <a:r>
              <a:rPr dirty="0" sz="3050" spc="-5">
                <a:latin typeface="Calibri"/>
                <a:cs typeface="Calibri"/>
              </a:rPr>
              <a:t> </a:t>
            </a:r>
            <a:r>
              <a:rPr dirty="0" sz="3050">
                <a:latin typeface="Calibri"/>
                <a:cs typeface="Calibri"/>
              </a:rPr>
              <a:t>essential</a:t>
            </a:r>
            <a:r>
              <a:rPr dirty="0" sz="3050" spc="80">
                <a:latin typeface="Calibri"/>
                <a:cs typeface="Calibri"/>
              </a:rPr>
              <a:t> </a:t>
            </a:r>
            <a:r>
              <a:rPr dirty="0" sz="3050">
                <a:latin typeface="Calibri"/>
                <a:cs typeface="Calibri"/>
              </a:rPr>
              <a:t>for</a:t>
            </a:r>
            <a:r>
              <a:rPr dirty="0" sz="3050" spc="10">
                <a:latin typeface="Calibri"/>
                <a:cs typeface="Calibri"/>
              </a:rPr>
              <a:t> </a:t>
            </a:r>
            <a:r>
              <a:rPr dirty="0" sz="3050">
                <a:latin typeface="Calibri"/>
                <a:cs typeface="Calibri"/>
              </a:rPr>
              <a:t>the</a:t>
            </a:r>
            <a:r>
              <a:rPr dirty="0" sz="3050" spc="80">
                <a:latin typeface="Calibri"/>
                <a:cs typeface="Calibri"/>
              </a:rPr>
              <a:t> </a:t>
            </a:r>
            <a:r>
              <a:rPr dirty="0" sz="3050">
                <a:latin typeface="Calibri"/>
                <a:cs typeface="Calibri"/>
              </a:rPr>
              <a:t>entire</a:t>
            </a:r>
            <a:r>
              <a:rPr dirty="0" sz="3050" spc="-5">
                <a:latin typeface="Calibri"/>
                <a:cs typeface="Calibri"/>
              </a:rPr>
              <a:t> </a:t>
            </a:r>
            <a:r>
              <a:rPr dirty="0" sz="3050">
                <a:latin typeface="Calibri"/>
                <a:cs typeface="Calibri"/>
              </a:rPr>
              <a:t>process</a:t>
            </a:r>
            <a:r>
              <a:rPr dirty="0" sz="3050" spc="25">
                <a:latin typeface="Calibri"/>
                <a:cs typeface="Calibri"/>
              </a:rPr>
              <a:t> </a:t>
            </a:r>
            <a:r>
              <a:rPr dirty="0" sz="3050" spc="-25">
                <a:latin typeface="Calibri"/>
                <a:cs typeface="Calibri"/>
              </a:rPr>
              <a:t>of </a:t>
            </a:r>
            <a:r>
              <a:rPr dirty="0" sz="3050" spc="-10">
                <a:latin typeface="Calibri"/>
                <a:cs typeface="Calibri"/>
              </a:rPr>
              <a:t>development.</a:t>
            </a:r>
            <a:endParaRPr sz="30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38200" y="1209675"/>
            <a:ext cx="7467600" cy="443865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50991" y="1228725"/>
            <a:ext cx="7126208" cy="440055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16401" y="2856611"/>
            <a:ext cx="2030730" cy="701040"/>
          </a:xfrm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4400" b="0">
                <a:latin typeface="Calibri"/>
                <a:cs typeface="Calibri"/>
              </a:rPr>
              <a:t>THE</a:t>
            </a:r>
            <a:r>
              <a:rPr dirty="0" sz="4400" spc="-55" b="0">
                <a:latin typeface="Calibri"/>
                <a:cs typeface="Calibri"/>
              </a:rPr>
              <a:t> </a:t>
            </a:r>
            <a:r>
              <a:rPr dirty="0" sz="4400" spc="-25" b="0">
                <a:latin typeface="Calibri"/>
                <a:cs typeface="Calibri"/>
              </a:rPr>
              <a:t>END</a:t>
            </a:r>
            <a:endParaRPr sz="4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536575" y="1074674"/>
            <a:ext cx="8045450" cy="427228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3050">
                <a:latin typeface="Calibri"/>
                <a:cs typeface="Calibri"/>
              </a:rPr>
              <a:t>It</a:t>
            </a:r>
            <a:r>
              <a:rPr dirty="0" sz="3050" spc="105">
                <a:latin typeface="Calibri"/>
                <a:cs typeface="Calibri"/>
              </a:rPr>
              <a:t> </a:t>
            </a:r>
            <a:r>
              <a:rPr dirty="0" sz="3050">
                <a:latin typeface="Calibri"/>
                <a:cs typeface="Calibri"/>
              </a:rPr>
              <a:t>has</a:t>
            </a:r>
            <a:r>
              <a:rPr dirty="0" sz="3050" spc="80">
                <a:latin typeface="Calibri"/>
                <a:cs typeface="Calibri"/>
              </a:rPr>
              <a:t> </a:t>
            </a:r>
            <a:r>
              <a:rPr dirty="0" sz="3050">
                <a:latin typeface="Calibri"/>
                <a:cs typeface="Calibri"/>
              </a:rPr>
              <a:t>three</a:t>
            </a:r>
            <a:r>
              <a:rPr dirty="0" sz="3050" spc="50">
                <a:latin typeface="Calibri"/>
                <a:cs typeface="Calibri"/>
              </a:rPr>
              <a:t> </a:t>
            </a:r>
            <a:r>
              <a:rPr dirty="0" sz="3050">
                <a:latin typeface="Calibri"/>
                <a:cs typeface="Calibri"/>
              </a:rPr>
              <a:t>important</a:t>
            </a:r>
            <a:r>
              <a:rPr dirty="0" sz="3050" spc="30">
                <a:latin typeface="Calibri"/>
                <a:cs typeface="Calibri"/>
              </a:rPr>
              <a:t> </a:t>
            </a:r>
            <a:r>
              <a:rPr dirty="0" sz="3050">
                <a:latin typeface="Calibri"/>
                <a:cs typeface="Calibri"/>
              </a:rPr>
              <a:t>functions.</a:t>
            </a:r>
            <a:r>
              <a:rPr dirty="0" sz="3050" spc="-20">
                <a:latin typeface="Calibri"/>
                <a:cs typeface="Calibri"/>
              </a:rPr>
              <a:t> </a:t>
            </a:r>
            <a:r>
              <a:rPr dirty="0" sz="3050">
                <a:latin typeface="Calibri"/>
                <a:cs typeface="Calibri"/>
              </a:rPr>
              <a:t>They</a:t>
            </a:r>
            <a:r>
              <a:rPr dirty="0" sz="3050" spc="40">
                <a:latin typeface="Calibri"/>
                <a:cs typeface="Calibri"/>
              </a:rPr>
              <a:t> </a:t>
            </a:r>
            <a:r>
              <a:rPr dirty="0" sz="3050" spc="-20">
                <a:latin typeface="Calibri"/>
                <a:cs typeface="Calibri"/>
              </a:rPr>
              <a:t>are:</a:t>
            </a:r>
            <a:endParaRPr sz="30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3050">
              <a:latin typeface="Calibri"/>
              <a:cs typeface="Calibri"/>
            </a:endParaRPr>
          </a:p>
          <a:p>
            <a:pPr marL="12700" marR="582930" indent="387985">
              <a:lnSpc>
                <a:spcPct val="100600"/>
              </a:lnSpc>
              <a:spcBef>
                <a:spcPts val="5"/>
              </a:spcBef>
              <a:buAutoNum type="arabicPeriod"/>
              <a:tabLst>
                <a:tab pos="400685" algn="l"/>
                <a:tab pos="4148454" algn="l"/>
              </a:tabLst>
            </a:pPr>
            <a:r>
              <a:rPr dirty="0" sz="3050">
                <a:latin typeface="Calibri"/>
                <a:cs typeface="Calibri"/>
              </a:rPr>
              <a:t>It</a:t>
            </a:r>
            <a:r>
              <a:rPr dirty="0" sz="3050" spc="55">
                <a:latin typeface="Calibri"/>
                <a:cs typeface="Calibri"/>
              </a:rPr>
              <a:t> </a:t>
            </a:r>
            <a:r>
              <a:rPr dirty="0" sz="3050">
                <a:latin typeface="Calibri"/>
                <a:cs typeface="Calibri"/>
              </a:rPr>
              <a:t>supplies</a:t>
            </a:r>
            <a:r>
              <a:rPr dirty="0" sz="3050" spc="120">
                <a:latin typeface="Calibri"/>
                <a:cs typeface="Calibri"/>
              </a:rPr>
              <a:t> </a:t>
            </a:r>
            <a:r>
              <a:rPr dirty="0" sz="3050">
                <a:latin typeface="Calibri"/>
                <a:cs typeface="Calibri"/>
              </a:rPr>
              <a:t>haploid</a:t>
            </a:r>
            <a:r>
              <a:rPr dirty="0" sz="3050" spc="80">
                <a:latin typeface="Calibri"/>
                <a:cs typeface="Calibri"/>
              </a:rPr>
              <a:t> </a:t>
            </a:r>
            <a:r>
              <a:rPr dirty="0" sz="3050" spc="-25">
                <a:latin typeface="Calibri"/>
                <a:cs typeface="Calibri"/>
              </a:rPr>
              <a:t>set</a:t>
            </a:r>
            <a:r>
              <a:rPr dirty="0" sz="3050">
                <a:latin typeface="Calibri"/>
                <a:cs typeface="Calibri"/>
              </a:rPr>
              <a:t>	chromosomes</a:t>
            </a:r>
            <a:r>
              <a:rPr dirty="0" sz="3050" spc="60">
                <a:latin typeface="Calibri"/>
                <a:cs typeface="Calibri"/>
              </a:rPr>
              <a:t> </a:t>
            </a:r>
            <a:r>
              <a:rPr dirty="0" sz="3050">
                <a:latin typeface="Calibri"/>
                <a:cs typeface="Calibri"/>
              </a:rPr>
              <a:t>to</a:t>
            </a:r>
            <a:r>
              <a:rPr dirty="0" sz="3050" spc="25">
                <a:latin typeface="Calibri"/>
                <a:cs typeface="Calibri"/>
              </a:rPr>
              <a:t> </a:t>
            </a:r>
            <a:r>
              <a:rPr dirty="0" sz="3050" spc="-25">
                <a:latin typeface="Calibri"/>
                <a:cs typeface="Calibri"/>
              </a:rPr>
              <a:t>the </a:t>
            </a:r>
            <a:r>
              <a:rPr dirty="0" sz="3050">
                <a:latin typeface="Calibri"/>
                <a:cs typeface="Calibri"/>
              </a:rPr>
              <a:t>future</a:t>
            </a:r>
            <a:r>
              <a:rPr dirty="0" sz="3050" spc="20">
                <a:latin typeface="Calibri"/>
                <a:cs typeface="Calibri"/>
              </a:rPr>
              <a:t> </a:t>
            </a:r>
            <a:r>
              <a:rPr dirty="0" sz="3050" spc="-10">
                <a:latin typeface="Calibri"/>
                <a:cs typeface="Calibri"/>
              </a:rPr>
              <a:t>embryo.</a:t>
            </a:r>
            <a:endParaRPr sz="30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0"/>
              </a:spcBef>
              <a:buFont typeface="Calibri"/>
              <a:buAutoNum type="arabicPeriod"/>
            </a:pPr>
            <a:endParaRPr sz="3050">
              <a:latin typeface="Calibri"/>
              <a:cs typeface="Calibri"/>
            </a:endParaRPr>
          </a:p>
          <a:p>
            <a:pPr marL="12700" marR="5080" indent="-5715">
              <a:lnSpc>
                <a:spcPct val="100600"/>
              </a:lnSpc>
              <a:buAutoNum type="arabicPeriod"/>
              <a:tabLst>
                <a:tab pos="314960" algn="l"/>
              </a:tabLst>
            </a:pPr>
            <a:r>
              <a:rPr dirty="0" sz="3050">
                <a:latin typeface="Calibri"/>
                <a:cs typeface="Calibri"/>
              </a:rPr>
              <a:t>	</a:t>
            </a:r>
            <a:r>
              <a:rPr dirty="0" sz="3050">
                <a:latin typeface="Calibri"/>
                <a:cs typeface="Calibri"/>
              </a:rPr>
              <a:t>It</a:t>
            </a:r>
            <a:r>
              <a:rPr dirty="0" sz="3050" spc="45">
                <a:latin typeface="Calibri"/>
                <a:cs typeface="Calibri"/>
              </a:rPr>
              <a:t> </a:t>
            </a:r>
            <a:r>
              <a:rPr dirty="0" sz="3050">
                <a:latin typeface="Calibri"/>
                <a:cs typeface="Calibri"/>
              </a:rPr>
              <a:t>supplies</a:t>
            </a:r>
            <a:r>
              <a:rPr dirty="0" sz="3050" spc="20">
                <a:latin typeface="Calibri"/>
                <a:cs typeface="Calibri"/>
              </a:rPr>
              <a:t> </a:t>
            </a:r>
            <a:r>
              <a:rPr dirty="0" sz="3050">
                <a:latin typeface="Calibri"/>
                <a:cs typeface="Calibri"/>
              </a:rPr>
              <a:t>almost</a:t>
            </a:r>
            <a:r>
              <a:rPr dirty="0" sz="3050" spc="40">
                <a:latin typeface="Calibri"/>
                <a:cs typeface="Calibri"/>
              </a:rPr>
              <a:t> </a:t>
            </a:r>
            <a:r>
              <a:rPr dirty="0" sz="3050">
                <a:latin typeface="Calibri"/>
                <a:cs typeface="Calibri"/>
              </a:rPr>
              <a:t>all</a:t>
            </a:r>
            <a:r>
              <a:rPr dirty="0" sz="3050" spc="-10">
                <a:latin typeface="Calibri"/>
                <a:cs typeface="Calibri"/>
              </a:rPr>
              <a:t> </a:t>
            </a:r>
            <a:r>
              <a:rPr dirty="0" sz="3050">
                <a:latin typeface="Calibri"/>
                <a:cs typeface="Calibri"/>
              </a:rPr>
              <a:t>the</a:t>
            </a:r>
            <a:r>
              <a:rPr dirty="0" sz="3050" spc="70">
                <a:latin typeface="Calibri"/>
                <a:cs typeface="Calibri"/>
              </a:rPr>
              <a:t> </a:t>
            </a:r>
            <a:r>
              <a:rPr dirty="0" sz="3050">
                <a:latin typeface="Calibri"/>
                <a:cs typeface="Calibri"/>
              </a:rPr>
              <a:t>cytoplasm</a:t>
            </a:r>
            <a:r>
              <a:rPr dirty="0" sz="3050" spc="114">
                <a:latin typeface="Calibri"/>
                <a:cs typeface="Calibri"/>
              </a:rPr>
              <a:t> </a:t>
            </a:r>
            <a:r>
              <a:rPr dirty="0" sz="3050">
                <a:latin typeface="Calibri"/>
                <a:cs typeface="Calibri"/>
              </a:rPr>
              <a:t>of</a:t>
            </a:r>
            <a:r>
              <a:rPr dirty="0" sz="3050" spc="60">
                <a:latin typeface="Calibri"/>
                <a:cs typeface="Calibri"/>
              </a:rPr>
              <a:t> </a:t>
            </a:r>
            <a:r>
              <a:rPr dirty="0" sz="3050">
                <a:latin typeface="Calibri"/>
                <a:cs typeface="Calibri"/>
              </a:rPr>
              <a:t>the</a:t>
            </a:r>
            <a:r>
              <a:rPr dirty="0" sz="3050" spc="65">
                <a:latin typeface="Calibri"/>
                <a:cs typeface="Calibri"/>
              </a:rPr>
              <a:t> </a:t>
            </a:r>
            <a:r>
              <a:rPr dirty="0" sz="3050">
                <a:latin typeface="Calibri"/>
                <a:cs typeface="Calibri"/>
              </a:rPr>
              <a:t>egg</a:t>
            </a:r>
            <a:r>
              <a:rPr dirty="0" sz="3050" spc="75">
                <a:latin typeface="Calibri"/>
                <a:cs typeface="Calibri"/>
              </a:rPr>
              <a:t> </a:t>
            </a:r>
            <a:r>
              <a:rPr dirty="0" sz="3050" spc="-25">
                <a:latin typeface="Calibri"/>
                <a:cs typeface="Calibri"/>
              </a:rPr>
              <a:t>to </a:t>
            </a:r>
            <a:r>
              <a:rPr dirty="0" sz="3050">
                <a:latin typeface="Calibri"/>
                <a:cs typeface="Calibri"/>
              </a:rPr>
              <a:t>the</a:t>
            </a:r>
            <a:r>
              <a:rPr dirty="0" sz="3050" spc="15">
                <a:latin typeface="Calibri"/>
                <a:cs typeface="Calibri"/>
              </a:rPr>
              <a:t> </a:t>
            </a:r>
            <a:r>
              <a:rPr dirty="0" sz="3050">
                <a:latin typeface="Calibri"/>
                <a:cs typeface="Calibri"/>
              </a:rPr>
              <a:t>embryo</a:t>
            </a:r>
            <a:r>
              <a:rPr dirty="0" sz="3050" spc="75">
                <a:latin typeface="Calibri"/>
                <a:cs typeface="Calibri"/>
              </a:rPr>
              <a:t> </a:t>
            </a:r>
            <a:r>
              <a:rPr dirty="0" sz="3050" spc="-25">
                <a:latin typeface="Calibri"/>
                <a:cs typeface="Calibri"/>
              </a:rPr>
              <a:t>and</a:t>
            </a:r>
            <a:endParaRPr sz="30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Font typeface="Calibri"/>
              <a:buAutoNum type="arabicPeriod"/>
            </a:pPr>
            <a:endParaRPr sz="3050">
              <a:latin typeface="Calibri"/>
              <a:cs typeface="Calibri"/>
            </a:endParaRPr>
          </a:p>
          <a:p>
            <a:pPr marL="400685" indent="-387985">
              <a:lnSpc>
                <a:spcPct val="100000"/>
              </a:lnSpc>
              <a:buAutoNum type="arabicPeriod"/>
              <a:tabLst>
                <a:tab pos="400685" algn="l"/>
              </a:tabLst>
            </a:pPr>
            <a:r>
              <a:rPr dirty="0" sz="3050">
                <a:latin typeface="Calibri"/>
                <a:cs typeface="Calibri"/>
              </a:rPr>
              <a:t>It</a:t>
            </a:r>
            <a:r>
              <a:rPr dirty="0" sz="3050" spc="10">
                <a:latin typeface="Calibri"/>
                <a:cs typeface="Calibri"/>
              </a:rPr>
              <a:t> </a:t>
            </a:r>
            <a:r>
              <a:rPr dirty="0" sz="3050">
                <a:latin typeface="Calibri"/>
                <a:cs typeface="Calibri"/>
              </a:rPr>
              <a:t>supplies</a:t>
            </a:r>
            <a:r>
              <a:rPr dirty="0" sz="3050" spc="65">
                <a:latin typeface="Calibri"/>
                <a:cs typeface="Calibri"/>
              </a:rPr>
              <a:t> </a:t>
            </a:r>
            <a:r>
              <a:rPr dirty="0" sz="3050">
                <a:latin typeface="Calibri"/>
                <a:cs typeface="Calibri"/>
              </a:rPr>
              <a:t>food</a:t>
            </a:r>
            <a:r>
              <a:rPr dirty="0" sz="3050" spc="35">
                <a:latin typeface="Calibri"/>
                <a:cs typeface="Calibri"/>
              </a:rPr>
              <a:t> </a:t>
            </a:r>
            <a:r>
              <a:rPr dirty="0" sz="3050">
                <a:latin typeface="Calibri"/>
                <a:cs typeface="Calibri"/>
              </a:rPr>
              <a:t>to</a:t>
            </a:r>
            <a:r>
              <a:rPr dirty="0" sz="3050" spc="105">
                <a:latin typeface="Calibri"/>
                <a:cs typeface="Calibri"/>
              </a:rPr>
              <a:t> </a:t>
            </a:r>
            <a:r>
              <a:rPr dirty="0" sz="3050">
                <a:latin typeface="Calibri"/>
                <a:cs typeface="Calibri"/>
              </a:rPr>
              <a:t>the</a:t>
            </a:r>
            <a:r>
              <a:rPr dirty="0" sz="3050" spc="40">
                <a:latin typeface="Calibri"/>
                <a:cs typeface="Calibri"/>
              </a:rPr>
              <a:t> </a:t>
            </a:r>
            <a:r>
              <a:rPr dirty="0" sz="3050">
                <a:latin typeface="Calibri"/>
                <a:cs typeface="Calibri"/>
              </a:rPr>
              <a:t>developing</a:t>
            </a:r>
            <a:r>
              <a:rPr dirty="0" sz="3050" spc="55">
                <a:latin typeface="Calibri"/>
                <a:cs typeface="Calibri"/>
              </a:rPr>
              <a:t> </a:t>
            </a:r>
            <a:r>
              <a:rPr dirty="0" sz="3050" spc="-10">
                <a:latin typeface="Calibri"/>
                <a:cs typeface="Calibri"/>
              </a:rPr>
              <a:t>embryo.</a:t>
            </a:r>
            <a:endParaRPr sz="30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725805" y="1187068"/>
            <a:ext cx="7768590" cy="433133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algn="ctr" marL="43180">
              <a:lnSpc>
                <a:spcPct val="100000"/>
              </a:lnSpc>
              <a:spcBef>
                <a:spcPts val="130"/>
              </a:spcBef>
            </a:pPr>
            <a:r>
              <a:rPr dirty="0" sz="2750">
                <a:latin typeface="Calibri"/>
                <a:cs typeface="Calibri"/>
              </a:rPr>
              <a:t>Eggs</a:t>
            </a:r>
            <a:r>
              <a:rPr dirty="0" sz="2750" spc="6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are</a:t>
            </a:r>
            <a:r>
              <a:rPr dirty="0" sz="2750" spc="7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spherical</a:t>
            </a:r>
            <a:r>
              <a:rPr dirty="0" sz="2750" spc="7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in</a:t>
            </a:r>
            <a:r>
              <a:rPr dirty="0" sz="2750" spc="70">
                <a:latin typeface="Calibri"/>
                <a:cs typeface="Calibri"/>
              </a:rPr>
              <a:t> </a:t>
            </a:r>
            <a:r>
              <a:rPr dirty="0" sz="2750" spc="-10">
                <a:latin typeface="Calibri"/>
                <a:cs typeface="Calibri"/>
              </a:rPr>
              <a:t>shape.</a:t>
            </a:r>
            <a:endParaRPr sz="27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20"/>
              </a:spcBef>
            </a:pPr>
            <a:endParaRPr sz="2750">
              <a:latin typeface="Calibri"/>
              <a:cs typeface="Calibri"/>
            </a:endParaRPr>
          </a:p>
          <a:p>
            <a:pPr algn="ctr" marL="478155" marR="548005">
              <a:lnSpc>
                <a:spcPct val="102400"/>
              </a:lnSpc>
            </a:pPr>
            <a:r>
              <a:rPr dirty="0" sz="2750">
                <a:latin typeface="Calibri"/>
                <a:cs typeface="Calibri"/>
              </a:rPr>
              <a:t>But</a:t>
            </a:r>
            <a:r>
              <a:rPr dirty="0" sz="2750" spc="4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in</a:t>
            </a:r>
            <a:r>
              <a:rPr dirty="0" sz="2750" spc="4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a</a:t>
            </a:r>
            <a:r>
              <a:rPr dirty="0" sz="2750" spc="3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few</a:t>
            </a:r>
            <a:r>
              <a:rPr dirty="0" sz="2750" spc="4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animals,</a:t>
            </a:r>
            <a:r>
              <a:rPr dirty="0" sz="2750" spc="6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as</a:t>
            </a:r>
            <a:r>
              <a:rPr dirty="0" sz="2750" spc="12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in</a:t>
            </a:r>
            <a:r>
              <a:rPr dirty="0" sz="2750" spc="5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insects,</a:t>
            </a:r>
            <a:r>
              <a:rPr dirty="0" sz="2750" spc="-1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the</a:t>
            </a:r>
            <a:r>
              <a:rPr dirty="0" sz="2750" spc="5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eggs</a:t>
            </a:r>
            <a:r>
              <a:rPr dirty="0" sz="2750" spc="125">
                <a:latin typeface="Calibri"/>
                <a:cs typeface="Calibri"/>
              </a:rPr>
              <a:t> </a:t>
            </a:r>
            <a:r>
              <a:rPr dirty="0" sz="2750" spc="-25">
                <a:latin typeface="Calibri"/>
                <a:cs typeface="Calibri"/>
              </a:rPr>
              <a:t>are </a:t>
            </a:r>
            <a:r>
              <a:rPr dirty="0" sz="2750">
                <a:latin typeface="Calibri"/>
                <a:cs typeface="Calibri"/>
              </a:rPr>
              <a:t>elongated</a:t>
            </a:r>
            <a:r>
              <a:rPr dirty="0" sz="2750" spc="4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and</a:t>
            </a:r>
            <a:r>
              <a:rPr dirty="0" sz="2750" spc="35">
                <a:latin typeface="Calibri"/>
                <a:cs typeface="Calibri"/>
              </a:rPr>
              <a:t> </a:t>
            </a:r>
            <a:r>
              <a:rPr dirty="0" sz="2750" spc="-10">
                <a:latin typeface="Calibri"/>
                <a:cs typeface="Calibri"/>
              </a:rPr>
              <a:t>cylindrical.</a:t>
            </a:r>
            <a:endParaRPr sz="2750">
              <a:latin typeface="Calibri"/>
              <a:cs typeface="Calibri"/>
            </a:endParaRPr>
          </a:p>
          <a:p>
            <a:pPr algn="ctr" marL="387985" marR="368300">
              <a:lnSpc>
                <a:spcPct val="102499"/>
              </a:lnSpc>
              <a:spcBef>
                <a:spcPts val="3304"/>
              </a:spcBef>
            </a:pPr>
            <a:r>
              <a:rPr dirty="0" sz="2750">
                <a:latin typeface="Calibri"/>
                <a:cs typeface="Calibri"/>
              </a:rPr>
              <a:t>The</a:t>
            </a:r>
            <a:r>
              <a:rPr dirty="0" sz="2750" spc="8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eggs</a:t>
            </a:r>
            <a:r>
              <a:rPr dirty="0" sz="2750" spc="8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of</a:t>
            </a:r>
            <a:r>
              <a:rPr dirty="0" sz="2750" spc="2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the</a:t>
            </a:r>
            <a:r>
              <a:rPr dirty="0" sz="2750" spc="9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hag</a:t>
            </a:r>
            <a:r>
              <a:rPr dirty="0" sz="2750" spc="8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fish</a:t>
            </a:r>
            <a:r>
              <a:rPr dirty="0" sz="2750" spc="65">
                <a:latin typeface="Calibri"/>
                <a:cs typeface="Calibri"/>
              </a:rPr>
              <a:t> </a:t>
            </a:r>
            <a:r>
              <a:rPr dirty="0" sz="2750" i="1">
                <a:latin typeface="Calibri"/>
                <a:cs typeface="Calibri"/>
              </a:rPr>
              <a:t>Myxine</a:t>
            </a:r>
            <a:r>
              <a:rPr dirty="0" sz="2750" spc="60" i="1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and</a:t>
            </a:r>
            <a:r>
              <a:rPr dirty="0" sz="2750" spc="8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those</a:t>
            </a:r>
            <a:r>
              <a:rPr dirty="0" sz="2750" spc="8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of</a:t>
            </a:r>
            <a:r>
              <a:rPr dirty="0" sz="2750" spc="95">
                <a:latin typeface="Calibri"/>
                <a:cs typeface="Calibri"/>
              </a:rPr>
              <a:t> </a:t>
            </a:r>
            <a:r>
              <a:rPr dirty="0" sz="2750" spc="-25">
                <a:latin typeface="Calibri"/>
                <a:cs typeface="Calibri"/>
              </a:rPr>
              <a:t>the </a:t>
            </a:r>
            <a:r>
              <a:rPr dirty="0" sz="2750">
                <a:latin typeface="Calibri"/>
                <a:cs typeface="Calibri"/>
              </a:rPr>
              <a:t>ganoid</a:t>
            </a:r>
            <a:r>
              <a:rPr dirty="0" sz="2750" spc="8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fishes</a:t>
            </a:r>
            <a:r>
              <a:rPr dirty="0" sz="2750" spc="2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are</a:t>
            </a:r>
            <a:r>
              <a:rPr dirty="0" sz="2750" spc="3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oval</a:t>
            </a:r>
            <a:r>
              <a:rPr dirty="0" sz="2750" spc="2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in</a:t>
            </a:r>
            <a:r>
              <a:rPr dirty="0" sz="2750" spc="35">
                <a:latin typeface="Calibri"/>
                <a:cs typeface="Calibri"/>
              </a:rPr>
              <a:t> </a:t>
            </a:r>
            <a:r>
              <a:rPr dirty="0" sz="2750" spc="-10">
                <a:latin typeface="Calibri"/>
                <a:cs typeface="Calibri"/>
              </a:rPr>
              <a:t>shape.</a:t>
            </a:r>
            <a:endParaRPr sz="27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0"/>
              </a:spcBef>
            </a:pPr>
            <a:endParaRPr sz="2750">
              <a:latin typeface="Calibri"/>
              <a:cs typeface="Calibri"/>
            </a:endParaRPr>
          </a:p>
          <a:p>
            <a:pPr algn="ctr" marL="12065" marR="5080">
              <a:lnSpc>
                <a:spcPct val="100000"/>
              </a:lnSpc>
            </a:pPr>
            <a:r>
              <a:rPr dirty="0" sz="2750">
                <a:latin typeface="Calibri"/>
                <a:cs typeface="Calibri"/>
              </a:rPr>
              <a:t>The</a:t>
            </a:r>
            <a:r>
              <a:rPr dirty="0" sz="2750" spc="3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eggs</a:t>
            </a:r>
            <a:r>
              <a:rPr dirty="0" sz="2750" spc="2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of</a:t>
            </a:r>
            <a:r>
              <a:rPr dirty="0" sz="2750" spc="-3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birds</a:t>
            </a:r>
            <a:r>
              <a:rPr dirty="0" sz="2750" spc="2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are</a:t>
            </a:r>
            <a:r>
              <a:rPr dirty="0" sz="2750" spc="2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also</a:t>
            </a:r>
            <a:r>
              <a:rPr dirty="0" sz="2750" spc="2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oval</a:t>
            </a:r>
            <a:r>
              <a:rPr dirty="0" sz="2750" spc="2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in</a:t>
            </a:r>
            <a:r>
              <a:rPr dirty="0" sz="2750" spc="10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shape</a:t>
            </a:r>
            <a:r>
              <a:rPr dirty="0" sz="2750" spc="3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externally,</a:t>
            </a:r>
            <a:r>
              <a:rPr dirty="0" sz="2750" spc="40">
                <a:latin typeface="Calibri"/>
                <a:cs typeface="Calibri"/>
              </a:rPr>
              <a:t> </a:t>
            </a:r>
            <a:r>
              <a:rPr dirty="0" sz="2750" spc="-25">
                <a:latin typeface="Calibri"/>
                <a:cs typeface="Calibri"/>
              </a:rPr>
              <a:t>but </a:t>
            </a:r>
            <a:r>
              <a:rPr dirty="0" sz="2750">
                <a:latin typeface="Calibri"/>
                <a:cs typeface="Calibri"/>
              </a:rPr>
              <a:t>their</a:t>
            </a:r>
            <a:r>
              <a:rPr dirty="0" sz="2750" spc="9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egg</a:t>
            </a:r>
            <a:r>
              <a:rPr dirty="0" sz="2750" spc="6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cells</a:t>
            </a:r>
            <a:r>
              <a:rPr dirty="0" sz="2750" spc="13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are</a:t>
            </a:r>
            <a:r>
              <a:rPr dirty="0" sz="2750" spc="7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really</a:t>
            </a:r>
            <a:r>
              <a:rPr dirty="0" sz="2750" spc="3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spherical</a:t>
            </a:r>
            <a:r>
              <a:rPr dirty="0" sz="2750" spc="5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in</a:t>
            </a:r>
            <a:r>
              <a:rPr dirty="0" sz="2750" spc="55">
                <a:latin typeface="Calibri"/>
                <a:cs typeface="Calibri"/>
              </a:rPr>
              <a:t> </a:t>
            </a:r>
            <a:r>
              <a:rPr dirty="0" sz="2750" spc="-10">
                <a:latin typeface="Calibri"/>
                <a:cs typeface="Calibri"/>
              </a:rPr>
              <a:t>shape.</a:t>
            </a:r>
            <a:endParaRPr sz="27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26631" rIns="0" bIns="0" rtlCol="0" vert="horz">
            <a:spAutoFit/>
          </a:bodyPr>
          <a:lstStyle/>
          <a:p>
            <a:pPr marL="631825">
              <a:lnSpc>
                <a:spcPct val="100000"/>
              </a:lnSpc>
              <a:spcBef>
                <a:spcPts val="100"/>
              </a:spcBef>
            </a:pPr>
            <a:r>
              <a:rPr dirty="0" u="sng" sz="2700">
                <a:uFill>
                  <a:solidFill>
                    <a:srgbClr val="000000"/>
                  </a:solidFill>
                </a:uFill>
              </a:rPr>
              <a:t>Egg</a:t>
            </a:r>
            <a:r>
              <a:rPr dirty="0" u="sng" sz="2700" spc="5">
                <a:uFill>
                  <a:solidFill>
                    <a:srgbClr val="000000"/>
                  </a:solidFill>
                </a:uFill>
              </a:rPr>
              <a:t> </a:t>
            </a:r>
            <a:r>
              <a:rPr dirty="0" u="sng" sz="2700" spc="-10">
                <a:uFill>
                  <a:solidFill>
                    <a:srgbClr val="000000"/>
                  </a:solidFill>
                </a:uFill>
              </a:rPr>
              <a:t>Membranes</a:t>
            </a:r>
            <a:r>
              <a:rPr dirty="0" u="sng" sz="2700" spc="675">
                <a:uFill>
                  <a:solidFill>
                    <a:srgbClr val="000000"/>
                  </a:solidFill>
                </a:uFill>
              </a:rPr>
              <a:t> </a:t>
            </a:r>
            <a:endParaRPr sz="2700"/>
          </a:p>
        </p:txBody>
      </p:sp>
      <p:sp>
        <p:nvSpPr>
          <p:cNvPr id="3" name="object 3" descr=""/>
          <p:cNvSpPr txBox="1"/>
          <p:nvPr/>
        </p:nvSpPr>
        <p:spPr>
          <a:xfrm>
            <a:off x="635952" y="1475105"/>
            <a:ext cx="7884159" cy="4148454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algn="ctr" marR="4445">
              <a:lnSpc>
                <a:spcPts val="3235"/>
              </a:lnSpc>
              <a:spcBef>
                <a:spcPts val="105"/>
              </a:spcBef>
            </a:pPr>
            <a:r>
              <a:rPr dirty="0" sz="2700">
                <a:latin typeface="Calibri"/>
                <a:cs typeface="Calibri"/>
              </a:rPr>
              <a:t>The</a:t>
            </a:r>
            <a:r>
              <a:rPr dirty="0" sz="2700" spc="-55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eggs</a:t>
            </a:r>
            <a:r>
              <a:rPr dirty="0" sz="2700" spc="-55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are</a:t>
            </a:r>
            <a:r>
              <a:rPr dirty="0" sz="2700" spc="-55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well </a:t>
            </a:r>
            <a:r>
              <a:rPr dirty="0" sz="2700" spc="-10">
                <a:latin typeface="Calibri"/>
                <a:cs typeface="Calibri"/>
              </a:rPr>
              <a:t>protected</a:t>
            </a:r>
            <a:r>
              <a:rPr dirty="0" sz="2700" spc="-55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by</a:t>
            </a:r>
            <a:r>
              <a:rPr dirty="0" sz="2700" spc="-10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egg</a:t>
            </a:r>
            <a:r>
              <a:rPr dirty="0" sz="2700" spc="-40">
                <a:latin typeface="Calibri"/>
                <a:cs typeface="Calibri"/>
              </a:rPr>
              <a:t> </a:t>
            </a:r>
            <a:r>
              <a:rPr dirty="0" sz="2700" spc="-10">
                <a:latin typeface="Calibri"/>
                <a:cs typeface="Calibri"/>
              </a:rPr>
              <a:t>membranes.</a:t>
            </a:r>
            <a:endParaRPr sz="2700">
              <a:latin typeface="Calibri"/>
              <a:cs typeface="Calibri"/>
            </a:endParaRPr>
          </a:p>
          <a:p>
            <a:pPr algn="ctr" marL="3175">
              <a:lnSpc>
                <a:spcPts val="3235"/>
              </a:lnSpc>
            </a:pPr>
            <a:r>
              <a:rPr dirty="0" sz="2700">
                <a:latin typeface="Calibri"/>
                <a:cs typeface="Calibri"/>
              </a:rPr>
              <a:t>The</a:t>
            </a:r>
            <a:r>
              <a:rPr dirty="0" sz="2700" spc="-55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membranes</a:t>
            </a:r>
            <a:r>
              <a:rPr dirty="0" sz="2700" spc="-60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are</a:t>
            </a:r>
            <a:r>
              <a:rPr dirty="0" sz="2700" spc="-60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produced</a:t>
            </a:r>
            <a:r>
              <a:rPr dirty="0" sz="2700" spc="-50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either</a:t>
            </a:r>
            <a:r>
              <a:rPr dirty="0" sz="2700" spc="-30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by</a:t>
            </a:r>
            <a:r>
              <a:rPr dirty="0" sz="2700" spc="-15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the</a:t>
            </a:r>
            <a:r>
              <a:rPr dirty="0" sz="2700" spc="-55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egg</a:t>
            </a:r>
            <a:r>
              <a:rPr dirty="0" sz="2700" spc="-50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itself</a:t>
            </a:r>
            <a:r>
              <a:rPr dirty="0" sz="2700" spc="5">
                <a:latin typeface="Calibri"/>
                <a:cs typeface="Calibri"/>
              </a:rPr>
              <a:t> </a:t>
            </a:r>
            <a:r>
              <a:rPr dirty="0" sz="2700" spc="-25">
                <a:latin typeface="Calibri"/>
                <a:cs typeface="Calibri"/>
              </a:rPr>
              <a:t>or</a:t>
            </a:r>
            <a:endParaRPr sz="2700">
              <a:latin typeface="Calibri"/>
              <a:cs typeface="Calibri"/>
            </a:endParaRPr>
          </a:p>
          <a:p>
            <a:pPr algn="ctr" marL="15875" marR="14604">
              <a:lnSpc>
                <a:spcPct val="100000"/>
              </a:lnSpc>
              <a:spcBef>
                <a:spcPts val="65"/>
              </a:spcBef>
            </a:pPr>
            <a:r>
              <a:rPr dirty="0" sz="2700">
                <a:latin typeface="Calibri"/>
                <a:cs typeface="Calibri"/>
              </a:rPr>
              <a:t>by</a:t>
            </a:r>
            <a:r>
              <a:rPr dirty="0" sz="2700" spc="-65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the</a:t>
            </a:r>
            <a:r>
              <a:rPr dirty="0" sz="2700" spc="-35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follicle</a:t>
            </a:r>
            <a:r>
              <a:rPr dirty="0" sz="2700" spc="-30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cells</a:t>
            </a:r>
            <a:r>
              <a:rPr dirty="0" sz="2700" spc="10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of</a:t>
            </a:r>
            <a:r>
              <a:rPr dirty="0" sz="2700" spc="-40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the</a:t>
            </a:r>
            <a:r>
              <a:rPr dirty="0" sz="2700" spc="-45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ovary or</a:t>
            </a:r>
            <a:r>
              <a:rPr dirty="0" sz="2700" spc="-85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by</a:t>
            </a:r>
            <a:r>
              <a:rPr dirty="0" sz="2700" spc="-60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the</a:t>
            </a:r>
            <a:r>
              <a:rPr dirty="0" sz="2700" spc="-35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genital</a:t>
            </a:r>
            <a:r>
              <a:rPr dirty="0" sz="2700" spc="-70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ducts</a:t>
            </a:r>
            <a:r>
              <a:rPr dirty="0" sz="2700" spc="-55">
                <a:latin typeface="Calibri"/>
                <a:cs typeface="Calibri"/>
              </a:rPr>
              <a:t> </a:t>
            </a:r>
            <a:r>
              <a:rPr dirty="0" sz="2700" spc="-25">
                <a:latin typeface="Calibri"/>
                <a:cs typeface="Calibri"/>
              </a:rPr>
              <a:t>of </a:t>
            </a:r>
            <a:r>
              <a:rPr dirty="0" sz="2700">
                <a:latin typeface="Calibri"/>
                <a:cs typeface="Calibri"/>
              </a:rPr>
              <a:t>the </a:t>
            </a:r>
            <a:r>
              <a:rPr dirty="0" sz="2700" spc="-10">
                <a:latin typeface="Calibri"/>
                <a:cs typeface="Calibri"/>
              </a:rPr>
              <a:t>mother.</a:t>
            </a:r>
            <a:endParaRPr sz="2700">
              <a:latin typeface="Calibri"/>
              <a:cs typeface="Calibri"/>
            </a:endParaRPr>
          </a:p>
          <a:p>
            <a:pPr algn="ctr" marL="12700" marR="5080">
              <a:lnSpc>
                <a:spcPct val="100000"/>
              </a:lnSpc>
              <a:spcBef>
                <a:spcPts val="3204"/>
              </a:spcBef>
            </a:pPr>
            <a:r>
              <a:rPr dirty="0" sz="2700" spc="-20">
                <a:latin typeface="Calibri"/>
                <a:cs typeface="Calibri"/>
              </a:rPr>
              <a:t>Accordingly,</a:t>
            </a:r>
            <a:r>
              <a:rPr dirty="0" sz="2700" spc="-75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the</a:t>
            </a:r>
            <a:r>
              <a:rPr dirty="0" sz="2700" spc="-60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egg</a:t>
            </a:r>
            <a:r>
              <a:rPr dirty="0" sz="2700" spc="-60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membranes</a:t>
            </a:r>
            <a:r>
              <a:rPr dirty="0" sz="2700" spc="-75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are</a:t>
            </a:r>
            <a:r>
              <a:rPr dirty="0" sz="2700" spc="-65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classified</a:t>
            </a:r>
            <a:r>
              <a:rPr dirty="0" sz="2700" spc="-65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into</a:t>
            </a:r>
            <a:r>
              <a:rPr dirty="0" sz="2700" spc="-65">
                <a:latin typeface="Calibri"/>
                <a:cs typeface="Calibri"/>
              </a:rPr>
              <a:t> </a:t>
            </a:r>
            <a:r>
              <a:rPr dirty="0" sz="2700" spc="-10">
                <a:latin typeface="Calibri"/>
                <a:cs typeface="Calibri"/>
              </a:rPr>
              <a:t>three </a:t>
            </a:r>
            <a:r>
              <a:rPr dirty="0" sz="2700">
                <a:latin typeface="Calibri"/>
                <a:cs typeface="Calibri"/>
              </a:rPr>
              <a:t>types.</a:t>
            </a:r>
            <a:r>
              <a:rPr dirty="0" sz="2700" spc="-55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They </a:t>
            </a:r>
            <a:r>
              <a:rPr dirty="0" sz="2700" spc="-25">
                <a:latin typeface="Calibri"/>
                <a:cs typeface="Calibri"/>
              </a:rPr>
              <a:t>are</a:t>
            </a:r>
            <a:endParaRPr sz="2700">
              <a:latin typeface="Calibri"/>
              <a:cs typeface="Calibri"/>
            </a:endParaRPr>
          </a:p>
          <a:p>
            <a:pPr algn="ctr" marL="1994535" marR="1835150" indent="-158750">
              <a:lnSpc>
                <a:spcPts val="3229"/>
              </a:lnSpc>
              <a:spcBef>
                <a:spcPts val="165"/>
              </a:spcBef>
            </a:pPr>
            <a:r>
              <a:rPr dirty="0" sz="2700">
                <a:latin typeface="Calibri"/>
                <a:cs typeface="Calibri"/>
              </a:rPr>
              <a:t>1.Primary</a:t>
            </a:r>
            <a:r>
              <a:rPr dirty="0" sz="2700" spc="-100">
                <a:latin typeface="Calibri"/>
                <a:cs typeface="Calibri"/>
              </a:rPr>
              <a:t> </a:t>
            </a:r>
            <a:r>
              <a:rPr dirty="0" sz="2700" spc="-10">
                <a:latin typeface="Calibri"/>
                <a:cs typeface="Calibri"/>
              </a:rPr>
              <a:t>membranes </a:t>
            </a:r>
            <a:r>
              <a:rPr dirty="0" sz="2700">
                <a:latin typeface="Calibri"/>
                <a:cs typeface="Calibri"/>
              </a:rPr>
              <a:t>2.Secondary</a:t>
            </a:r>
            <a:r>
              <a:rPr dirty="0" sz="2700" spc="-114">
                <a:latin typeface="Calibri"/>
                <a:cs typeface="Calibri"/>
              </a:rPr>
              <a:t> </a:t>
            </a:r>
            <a:r>
              <a:rPr dirty="0" sz="2700">
                <a:latin typeface="Calibri"/>
                <a:cs typeface="Calibri"/>
              </a:rPr>
              <a:t>membranes</a:t>
            </a:r>
            <a:r>
              <a:rPr dirty="0" sz="2700" spc="-100">
                <a:latin typeface="Calibri"/>
                <a:cs typeface="Calibri"/>
              </a:rPr>
              <a:t> </a:t>
            </a:r>
            <a:r>
              <a:rPr dirty="0" sz="2700" spc="-25">
                <a:latin typeface="Calibri"/>
                <a:cs typeface="Calibri"/>
              </a:rPr>
              <a:t>and </a:t>
            </a:r>
            <a:r>
              <a:rPr dirty="0" sz="2700" spc="-40">
                <a:latin typeface="Calibri"/>
                <a:cs typeface="Calibri"/>
              </a:rPr>
              <a:t>3.Teritiary</a:t>
            </a:r>
            <a:r>
              <a:rPr dirty="0" sz="2700" spc="-85">
                <a:latin typeface="Calibri"/>
                <a:cs typeface="Calibri"/>
              </a:rPr>
              <a:t> </a:t>
            </a:r>
            <a:r>
              <a:rPr dirty="0" sz="2700" spc="-10">
                <a:latin typeface="Calibri"/>
                <a:cs typeface="Calibri"/>
              </a:rPr>
              <a:t>membranes.</a:t>
            </a:r>
            <a:endParaRPr sz="27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632777" y="701103"/>
            <a:ext cx="7891780" cy="47885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 u="sng" sz="240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Primary</a:t>
            </a:r>
            <a:r>
              <a:rPr dirty="0" u="sng" sz="2400" spc="-45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240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Membranes</a:t>
            </a:r>
            <a:r>
              <a:rPr dirty="0" u="sng" sz="2400" spc="-65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2400" spc="-5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: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85"/>
              </a:spcBef>
            </a:pPr>
            <a:endParaRPr sz="2400">
              <a:latin typeface="Calibri"/>
              <a:cs typeface="Calibri"/>
            </a:endParaRPr>
          </a:p>
          <a:p>
            <a:pPr marL="40005" marR="42545" indent="530225">
              <a:lnSpc>
                <a:spcPts val="2860"/>
              </a:lnSpc>
              <a:buAutoNum type="arabicPeriod"/>
              <a:tabLst>
                <a:tab pos="570230" algn="l"/>
              </a:tabLst>
            </a:pPr>
            <a:r>
              <a:rPr dirty="0" sz="2400">
                <a:latin typeface="Calibri"/>
                <a:cs typeface="Calibri"/>
              </a:rPr>
              <a:t>Plasma</a:t>
            </a:r>
            <a:r>
              <a:rPr dirty="0" sz="2400" spc="-7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membrane:</a:t>
            </a:r>
            <a:r>
              <a:rPr dirty="0" sz="2400" spc="-8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It</a:t>
            </a:r>
            <a:r>
              <a:rPr dirty="0" sz="2400" spc="-3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is</a:t>
            </a:r>
            <a:r>
              <a:rPr dirty="0" sz="2400" spc="-1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the</a:t>
            </a:r>
            <a:r>
              <a:rPr dirty="0" sz="2400" spc="-4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membranes</a:t>
            </a:r>
            <a:r>
              <a:rPr dirty="0" sz="2400" spc="-10">
                <a:latin typeface="Calibri"/>
                <a:cs typeface="Calibri"/>
              </a:rPr>
              <a:t> covering</a:t>
            </a:r>
            <a:r>
              <a:rPr dirty="0" sz="2400" spc="-5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the</a:t>
            </a:r>
            <a:r>
              <a:rPr dirty="0" sz="2400" spc="-45">
                <a:latin typeface="Calibri"/>
                <a:cs typeface="Calibri"/>
              </a:rPr>
              <a:t> </a:t>
            </a:r>
            <a:r>
              <a:rPr dirty="0" sz="2400" spc="-25">
                <a:latin typeface="Calibri"/>
                <a:cs typeface="Calibri"/>
              </a:rPr>
              <a:t>egg </a:t>
            </a:r>
            <a:r>
              <a:rPr dirty="0" sz="2400" spc="-10">
                <a:latin typeface="Calibri"/>
                <a:cs typeface="Calibri"/>
              </a:rPr>
              <a:t>immediately</a:t>
            </a:r>
            <a:r>
              <a:rPr dirty="0" sz="2400" spc="-2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over</a:t>
            </a:r>
            <a:r>
              <a:rPr dirty="0" sz="2400" spc="-5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it.</a:t>
            </a:r>
            <a:r>
              <a:rPr dirty="0" sz="2400" spc="-5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It</a:t>
            </a:r>
            <a:r>
              <a:rPr dirty="0" sz="2400" spc="-3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is</a:t>
            </a:r>
            <a:r>
              <a:rPr dirty="0" sz="2400" spc="-1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found</a:t>
            </a:r>
            <a:r>
              <a:rPr dirty="0" sz="2400" spc="-3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in</a:t>
            </a:r>
            <a:r>
              <a:rPr dirty="0" sz="2400" spc="-3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all</a:t>
            </a:r>
            <a:r>
              <a:rPr dirty="0" sz="2400" spc="-7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the</a:t>
            </a:r>
            <a:r>
              <a:rPr dirty="0" sz="2400" spc="-4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egg.</a:t>
            </a:r>
            <a:r>
              <a:rPr dirty="0" sz="2400" spc="-5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In</a:t>
            </a:r>
            <a:r>
              <a:rPr dirty="0" sz="2400" spc="-4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the</a:t>
            </a:r>
            <a:r>
              <a:rPr dirty="0" sz="2400" spc="-4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structure,</a:t>
            </a:r>
            <a:r>
              <a:rPr dirty="0" sz="2400" spc="-40">
                <a:latin typeface="Calibri"/>
                <a:cs typeface="Calibri"/>
              </a:rPr>
              <a:t> </a:t>
            </a:r>
            <a:r>
              <a:rPr dirty="0" sz="2400" spc="-25">
                <a:latin typeface="Calibri"/>
                <a:cs typeface="Calibri"/>
              </a:rPr>
              <a:t>it</a:t>
            </a:r>
            <a:endParaRPr sz="2400">
              <a:latin typeface="Calibri"/>
              <a:cs typeface="Calibri"/>
            </a:endParaRPr>
          </a:p>
          <a:p>
            <a:pPr marL="919480">
              <a:lnSpc>
                <a:spcPts val="2830"/>
              </a:lnSpc>
            </a:pPr>
            <a:r>
              <a:rPr dirty="0" sz="2400">
                <a:latin typeface="Calibri"/>
                <a:cs typeface="Calibri"/>
              </a:rPr>
              <a:t>resembles</a:t>
            </a:r>
            <a:r>
              <a:rPr dirty="0" sz="2400" spc="-3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the</a:t>
            </a:r>
            <a:r>
              <a:rPr dirty="0" sz="2400" spc="-6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plasma</a:t>
            </a:r>
            <a:r>
              <a:rPr dirty="0" sz="2400" spc="-8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membrane</a:t>
            </a:r>
            <a:r>
              <a:rPr dirty="0" sz="2400" spc="-5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of</a:t>
            </a:r>
            <a:r>
              <a:rPr dirty="0" sz="2400" spc="-50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atypical</a:t>
            </a:r>
            <a:r>
              <a:rPr dirty="0" sz="2400" spc="-85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cell.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815"/>
              </a:spcBef>
            </a:pPr>
            <a:endParaRPr sz="2400">
              <a:latin typeface="Calibri"/>
              <a:cs typeface="Calibri"/>
            </a:endParaRPr>
          </a:p>
          <a:p>
            <a:pPr marL="89535" marR="97790" indent="570230">
              <a:lnSpc>
                <a:spcPct val="100400"/>
              </a:lnSpc>
              <a:buAutoNum type="arabicPeriod" startAt="2"/>
              <a:tabLst>
                <a:tab pos="659765" algn="l"/>
              </a:tabLst>
            </a:pPr>
            <a:r>
              <a:rPr dirty="0" sz="2400">
                <a:latin typeface="Calibri"/>
                <a:cs typeface="Calibri"/>
              </a:rPr>
              <a:t>Vitelline</a:t>
            </a:r>
            <a:r>
              <a:rPr dirty="0" sz="2400" spc="-6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membrane:</a:t>
            </a:r>
            <a:r>
              <a:rPr dirty="0" sz="2400" spc="-10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It</a:t>
            </a:r>
            <a:r>
              <a:rPr dirty="0" sz="2400" spc="-5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is</a:t>
            </a:r>
            <a:r>
              <a:rPr dirty="0" sz="2400" spc="-10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closely</a:t>
            </a:r>
            <a:r>
              <a:rPr dirty="0" sz="2400" spc="-10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attached</a:t>
            </a:r>
            <a:r>
              <a:rPr dirty="0" sz="2400" spc="-5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to</a:t>
            </a:r>
            <a:r>
              <a:rPr dirty="0" sz="2400" spc="-5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the</a:t>
            </a:r>
            <a:r>
              <a:rPr dirty="0" sz="2400" spc="5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plasma </a:t>
            </a:r>
            <a:r>
              <a:rPr dirty="0" sz="2400">
                <a:latin typeface="Calibri"/>
                <a:cs typeface="Calibri"/>
              </a:rPr>
              <a:t>membrane</a:t>
            </a:r>
            <a:r>
              <a:rPr dirty="0" sz="2400" spc="-5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of</a:t>
            </a:r>
            <a:r>
              <a:rPr dirty="0" sz="2400" spc="-3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the</a:t>
            </a:r>
            <a:r>
              <a:rPr dirty="0" sz="2400" spc="-4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egg.</a:t>
            </a:r>
            <a:r>
              <a:rPr dirty="0" sz="2400" spc="1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It</a:t>
            </a:r>
            <a:r>
              <a:rPr dirty="0" sz="2400" spc="-11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is</a:t>
            </a:r>
            <a:r>
              <a:rPr dirty="0" sz="2400" spc="-9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found</a:t>
            </a:r>
            <a:r>
              <a:rPr dirty="0" sz="2400" spc="-4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in</a:t>
            </a:r>
            <a:r>
              <a:rPr dirty="0" sz="2400" spc="-4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the</a:t>
            </a:r>
            <a:r>
              <a:rPr dirty="0" sz="2400" spc="-5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eggs</a:t>
            </a:r>
            <a:r>
              <a:rPr dirty="0" sz="2400" spc="-1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of</a:t>
            </a:r>
            <a:r>
              <a:rPr dirty="0" sz="2400" spc="-4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the</a:t>
            </a:r>
            <a:r>
              <a:rPr dirty="0" sz="2400" spc="2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majority</a:t>
            </a:r>
            <a:r>
              <a:rPr dirty="0" sz="2400" spc="-25">
                <a:latin typeface="Calibri"/>
                <a:cs typeface="Calibri"/>
              </a:rPr>
              <a:t> of </a:t>
            </a:r>
            <a:r>
              <a:rPr dirty="0" sz="2400">
                <a:latin typeface="Calibri"/>
                <a:cs typeface="Calibri"/>
              </a:rPr>
              <a:t>animals</a:t>
            </a:r>
            <a:r>
              <a:rPr dirty="0" sz="2400" spc="-11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like</a:t>
            </a:r>
            <a:r>
              <a:rPr dirty="0" sz="2400" spc="-1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insects,</a:t>
            </a:r>
            <a:r>
              <a:rPr dirty="0" sz="2400" spc="-4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molluscs,</a:t>
            </a:r>
            <a:r>
              <a:rPr dirty="0" sz="2400" spc="-7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echinoderms,</a:t>
            </a:r>
            <a:r>
              <a:rPr dirty="0" sz="2400" spc="-7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Amphibians,</a:t>
            </a:r>
            <a:r>
              <a:rPr dirty="0" sz="2400" spc="-75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birds</a:t>
            </a:r>
            <a:endParaRPr sz="2400">
              <a:latin typeface="Calibri"/>
              <a:cs typeface="Calibri"/>
            </a:endParaRPr>
          </a:p>
          <a:p>
            <a:pPr algn="ctr" marR="8255">
              <a:lnSpc>
                <a:spcPts val="2840"/>
              </a:lnSpc>
            </a:pPr>
            <a:r>
              <a:rPr dirty="0" sz="2400">
                <a:latin typeface="Calibri"/>
                <a:cs typeface="Calibri"/>
              </a:rPr>
              <a:t>etc;</a:t>
            </a:r>
            <a:r>
              <a:rPr dirty="0" sz="2400" spc="-8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it</a:t>
            </a:r>
            <a:r>
              <a:rPr dirty="0" sz="2400" spc="-9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is</a:t>
            </a:r>
            <a:r>
              <a:rPr dirty="0" sz="2400" spc="-8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very</a:t>
            </a:r>
            <a:r>
              <a:rPr dirty="0" sz="2400" spc="-1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thin</a:t>
            </a:r>
            <a:r>
              <a:rPr dirty="0" sz="2400" spc="-3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and</a:t>
            </a:r>
            <a:r>
              <a:rPr dirty="0" sz="2400" spc="-30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transparent.</a:t>
            </a:r>
            <a:r>
              <a:rPr dirty="0" sz="2400" spc="-5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It</a:t>
            </a:r>
            <a:r>
              <a:rPr dirty="0" sz="2400" spc="-2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is</a:t>
            </a:r>
            <a:r>
              <a:rPr dirty="0" sz="2400" spc="-10">
                <a:latin typeface="Calibri"/>
                <a:cs typeface="Calibri"/>
              </a:rPr>
              <a:t> formed</a:t>
            </a:r>
            <a:r>
              <a:rPr dirty="0" sz="2400" spc="-25">
                <a:latin typeface="Calibri"/>
                <a:cs typeface="Calibri"/>
              </a:rPr>
              <a:t> of</a:t>
            </a:r>
            <a:endParaRPr sz="2400">
              <a:latin typeface="Calibri"/>
              <a:cs typeface="Calibri"/>
            </a:endParaRPr>
          </a:p>
          <a:p>
            <a:pPr algn="ctr">
              <a:lnSpc>
                <a:spcPts val="2865"/>
              </a:lnSpc>
            </a:pPr>
            <a:r>
              <a:rPr dirty="0" sz="2400" spc="-10">
                <a:latin typeface="Calibri"/>
                <a:cs typeface="Calibri"/>
              </a:rPr>
              <a:t>mucoploysachharides</a:t>
            </a:r>
            <a:r>
              <a:rPr dirty="0" sz="2400" spc="-3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and</a:t>
            </a:r>
            <a:r>
              <a:rPr dirty="0" sz="2400" spc="-6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fibrous</a:t>
            </a:r>
            <a:r>
              <a:rPr dirty="0" sz="2400" spc="-4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protein.</a:t>
            </a:r>
            <a:r>
              <a:rPr dirty="0" sz="2400" spc="-8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After</a:t>
            </a:r>
            <a:r>
              <a:rPr dirty="0" sz="2400" spc="-25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fertilisation</a:t>
            </a:r>
            <a:r>
              <a:rPr dirty="0" sz="2400" spc="-30">
                <a:latin typeface="Calibri"/>
                <a:cs typeface="Calibri"/>
              </a:rPr>
              <a:t> </a:t>
            </a:r>
            <a:r>
              <a:rPr dirty="0" sz="2400" spc="-25">
                <a:latin typeface="Calibri"/>
                <a:cs typeface="Calibri"/>
              </a:rPr>
              <a:t>the</a:t>
            </a:r>
            <a:endParaRPr sz="2400">
              <a:latin typeface="Calibri"/>
              <a:cs typeface="Calibri"/>
            </a:endParaRPr>
          </a:p>
          <a:p>
            <a:pPr algn="ctr" marR="59690">
              <a:lnSpc>
                <a:spcPct val="100000"/>
              </a:lnSpc>
              <a:spcBef>
                <a:spcPts val="50"/>
              </a:spcBef>
            </a:pPr>
            <a:r>
              <a:rPr dirty="0" sz="2400">
                <a:latin typeface="Calibri"/>
                <a:cs typeface="Calibri"/>
              </a:rPr>
              <a:t>membrane</a:t>
            </a:r>
            <a:r>
              <a:rPr dirty="0" sz="2400" spc="-7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is</a:t>
            </a:r>
            <a:r>
              <a:rPr dirty="0" sz="2400" spc="-5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called</a:t>
            </a:r>
            <a:r>
              <a:rPr dirty="0" sz="2400" spc="-45">
                <a:latin typeface="Calibri"/>
                <a:cs typeface="Calibri"/>
              </a:rPr>
              <a:t> </a:t>
            </a:r>
            <a:r>
              <a:rPr dirty="0" sz="2400" b="1" i="1">
                <a:latin typeface="Calibri"/>
                <a:cs typeface="Calibri"/>
              </a:rPr>
              <a:t>fertilisation</a:t>
            </a:r>
            <a:r>
              <a:rPr dirty="0" sz="2400" spc="-85" b="1" i="1">
                <a:latin typeface="Calibri"/>
                <a:cs typeface="Calibri"/>
              </a:rPr>
              <a:t> </a:t>
            </a:r>
            <a:r>
              <a:rPr dirty="0" sz="2400" spc="-10" b="1" i="1">
                <a:latin typeface="Calibri"/>
                <a:cs typeface="Calibri"/>
              </a:rPr>
              <a:t>membrane.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539115" y="1683130"/>
            <a:ext cx="8076565" cy="369252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algn="ctr" marL="297180" indent="-297180">
              <a:lnSpc>
                <a:spcPct val="100000"/>
              </a:lnSpc>
              <a:spcBef>
                <a:spcPts val="105"/>
              </a:spcBef>
              <a:buFont typeface="Calibri"/>
              <a:buAutoNum type="arabicPeriod" startAt="3"/>
              <a:tabLst>
                <a:tab pos="297180" algn="l"/>
              </a:tabLst>
            </a:pPr>
            <a:r>
              <a:rPr dirty="0" sz="2400">
                <a:latin typeface="Calibri"/>
                <a:cs typeface="Calibri"/>
              </a:rPr>
              <a:t>Chorion:</a:t>
            </a:r>
            <a:r>
              <a:rPr dirty="0" sz="2400" spc="-2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it</a:t>
            </a:r>
            <a:r>
              <a:rPr dirty="0" sz="2400" spc="-4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is</a:t>
            </a:r>
            <a:r>
              <a:rPr dirty="0" sz="2400" spc="-25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found</a:t>
            </a:r>
            <a:r>
              <a:rPr dirty="0" sz="2400" spc="-4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in</a:t>
            </a:r>
            <a:r>
              <a:rPr dirty="0" sz="2400" spc="-4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the</a:t>
            </a:r>
            <a:r>
              <a:rPr dirty="0" sz="2400" spc="-5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eggs</a:t>
            </a:r>
            <a:r>
              <a:rPr dirty="0" sz="2400" spc="-9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of</a:t>
            </a:r>
            <a:r>
              <a:rPr dirty="0" sz="2400" spc="-4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lower</a:t>
            </a:r>
            <a:r>
              <a:rPr dirty="0" sz="2400" spc="-60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chordates</a:t>
            </a:r>
            <a:r>
              <a:rPr dirty="0" sz="2400" spc="-20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like</a:t>
            </a:r>
            <a:r>
              <a:rPr dirty="0" sz="2400" spc="-5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fishes.</a:t>
            </a:r>
            <a:r>
              <a:rPr dirty="0" sz="2400" spc="90">
                <a:latin typeface="Calibri"/>
                <a:cs typeface="Calibri"/>
              </a:rPr>
              <a:t> </a:t>
            </a:r>
            <a:r>
              <a:rPr dirty="0" sz="2400" spc="-25">
                <a:latin typeface="Calibri"/>
                <a:cs typeface="Calibri"/>
              </a:rPr>
              <a:t>It</a:t>
            </a:r>
            <a:endParaRPr sz="24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50"/>
              </a:spcBef>
            </a:pPr>
            <a:r>
              <a:rPr dirty="0" sz="2400">
                <a:latin typeface="Calibri"/>
                <a:cs typeface="Calibri"/>
              </a:rPr>
              <a:t>is</a:t>
            </a:r>
            <a:r>
              <a:rPr dirty="0" sz="2400" spc="-3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a</a:t>
            </a:r>
            <a:r>
              <a:rPr dirty="0" sz="2400" spc="-25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product</a:t>
            </a:r>
            <a:r>
              <a:rPr dirty="0" sz="2400" spc="-4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of</a:t>
            </a:r>
            <a:r>
              <a:rPr dirty="0" sz="2400" spc="-5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surface</a:t>
            </a:r>
            <a:r>
              <a:rPr dirty="0" sz="2400" spc="5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ooplasm.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815"/>
              </a:spcBef>
            </a:pPr>
            <a:endParaRPr sz="2400">
              <a:latin typeface="Calibri"/>
              <a:cs typeface="Calibri"/>
            </a:endParaRPr>
          </a:p>
          <a:p>
            <a:pPr marL="374015" marR="85090" indent="-282575">
              <a:lnSpc>
                <a:spcPct val="100400"/>
              </a:lnSpc>
              <a:buAutoNum type="arabicPeriod" startAt="4"/>
              <a:tabLst>
                <a:tab pos="374015" algn="l"/>
                <a:tab pos="388620" algn="l"/>
                <a:tab pos="7011034" algn="l"/>
              </a:tabLst>
            </a:pPr>
            <a:r>
              <a:rPr dirty="0" sz="2400">
                <a:latin typeface="Calibri"/>
                <a:cs typeface="Calibri"/>
              </a:rPr>
              <a:t>	Zona</a:t>
            </a:r>
            <a:r>
              <a:rPr dirty="0" sz="2400" spc="-3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radiata:</a:t>
            </a:r>
            <a:r>
              <a:rPr dirty="0" sz="2400" spc="-3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the</a:t>
            </a:r>
            <a:r>
              <a:rPr dirty="0" sz="2400" spc="-5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egg</a:t>
            </a:r>
            <a:r>
              <a:rPr dirty="0" sz="2400" spc="-6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of</a:t>
            </a:r>
            <a:r>
              <a:rPr dirty="0" sz="2400" spc="-5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the</a:t>
            </a:r>
            <a:r>
              <a:rPr dirty="0" sz="2400" spc="-5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shark</a:t>
            </a:r>
            <a:r>
              <a:rPr dirty="0" sz="2400" spc="-35">
                <a:latin typeface="Calibri"/>
                <a:cs typeface="Calibri"/>
              </a:rPr>
              <a:t> </a:t>
            </a:r>
            <a:r>
              <a:rPr dirty="0" sz="2400" i="1">
                <a:latin typeface="Calibri"/>
                <a:cs typeface="Calibri"/>
              </a:rPr>
              <a:t>Scyllium</a:t>
            </a:r>
            <a:r>
              <a:rPr dirty="0" sz="2400" spc="-60" i="1">
                <a:latin typeface="Calibri"/>
                <a:cs typeface="Calibri"/>
              </a:rPr>
              <a:t> </a:t>
            </a:r>
            <a:r>
              <a:rPr dirty="0" sz="2400" spc="-10" i="1">
                <a:latin typeface="Calibri"/>
                <a:cs typeface="Calibri"/>
              </a:rPr>
              <a:t>canicular,</a:t>
            </a:r>
            <a:r>
              <a:rPr dirty="0" sz="2400" i="1">
                <a:latin typeface="Calibri"/>
                <a:cs typeface="Calibri"/>
              </a:rPr>
              <a:t>	</a:t>
            </a:r>
            <a:r>
              <a:rPr dirty="0" sz="2400">
                <a:latin typeface="Calibri"/>
                <a:cs typeface="Calibri"/>
              </a:rPr>
              <a:t>has</a:t>
            </a:r>
            <a:r>
              <a:rPr dirty="0" sz="2400" spc="-10">
                <a:latin typeface="Calibri"/>
                <a:cs typeface="Calibri"/>
              </a:rPr>
              <a:t> </a:t>
            </a:r>
            <a:r>
              <a:rPr dirty="0" sz="2400" spc="-25">
                <a:latin typeface="Calibri"/>
                <a:cs typeface="Calibri"/>
              </a:rPr>
              <a:t>two </a:t>
            </a:r>
            <a:r>
              <a:rPr dirty="0" sz="2400">
                <a:latin typeface="Calibri"/>
                <a:cs typeface="Calibri"/>
              </a:rPr>
              <a:t>primary</a:t>
            </a:r>
            <a:r>
              <a:rPr dirty="0" sz="2400" spc="-5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membranes</a:t>
            </a:r>
            <a:r>
              <a:rPr dirty="0" sz="2400" spc="-10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produced</a:t>
            </a:r>
            <a:r>
              <a:rPr dirty="0" sz="2400" spc="-5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by</a:t>
            </a:r>
            <a:r>
              <a:rPr dirty="0" sz="2400" spc="-114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the</a:t>
            </a:r>
            <a:r>
              <a:rPr dirty="0" sz="2400" spc="-7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surface</a:t>
            </a:r>
            <a:r>
              <a:rPr dirty="0" sz="2400" spc="-5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ooplasm.</a:t>
            </a:r>
            <a:r>
              <a:rPr dirty="0" sz="2400" spc="-80">
                <a:latin typeface="Calibri"/>
                <a:cs typeface="Calibri"/>
              </a:rPr>
              <a:t> </a:t>
            </a:r>
            <a:r>
              <a:rPr dirty="0" sz="2400" spc="-25">
                <a:latin typeface="Calibri"/>
                <a:cs typeface="Calibri"/>
              </a:rPr>
              <a:t>The </a:t>
            </a:r>
            <a:r>
              <a:rPr dirty="0" sz="2400">
                <a:latin typeface="Calibri"/>
                <a:cs typeface="Calibri"/>
              </a:rPr>
              <a:t>outer</a:t>
            </a:r>
            <a:r>
              <a:rPr dirty="0" sz="2400" spc="-7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membrane</a:t>
            </a:r>
            <a:r>
              <a:rPr dirty="0" sz="2400" spc="-5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is</a:t>
            </a:r>
            <a:r>
              <a:rPr dirty="0" sz="2400" spc="-3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the</a:t>
            </a:r>
            <a:r>
              <a:rPr dirty="0" sz="2400" spc="-50">
                <a:latin typeface="Calibri"/>
                <a:cs typeface="Calibri"/>
              </a:rPr>
              <a:t> </a:t>
            </a:r>
            <a:r>
              <a:rPr dirty="0" sz="2400" b="1" i="1">
                <a:latin typeface="Calibri"/>
                <a:cs typeface="Calibri"/>
              </a:rPr>
              <a:t>vitelline</a:t>
            </a:r>
            <a:r>
              <a:rPr dirty="0" sz="2400" spc="-45" b="1" i="1">
                <a:latin typeface="Calibri"/>
                <a:cs typeface="Calibri"/>
              </a:rPr>
              <a:t> </a:t>
            </a:r>
            <a:r>
              <a:rPr dirty="0" sz="2400" b="1" i="1">
                <a:latin typeface="Calibri"/>
                <a:cs typeface="Calibri"/>
              </a:rPr>
              <a:t>membrane</a:t>
            </a:r>
            <a:r>
              <a:rPr dirty="0" sz="2400" spc="-30" b="1" i="1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and</a:t>
            </a:r>
            <a:r>
              <a:rPr dirty="0" sz="2400" spc="-5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the</a:t>
            </a:r>
            <a:r>
              <a:rPr dirty="0" sz="2400" spc="-55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inner</a:t>
            </a:r>
            <a:endParaRPr sz="2400">
              <a:latin typeface="Calibri"/>
              <a:cs typeface="Calibri"/>
            </a:endParaRPr>
          </a:p>
          <a:p>
            <a:pPr algn="ctr" marR="5715">
              <a:lnSpc>
                <a:spcPts val="2840"/>
              </a:lnSpc>
            </a:pPr>
            <a:r>
              <a:rPr dirty="0" sz="2400">
                <a:latin typeface="Calibri"/>
                <a:cs typeface="Calibri"/>
              </a:rPr>
              <a:t>membrane</a:t>
            </a:r>
            <a:r>
              <a:rPr dirty="0" sz="2400" spc="-5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has</a:t>
            </a:r>
            <a:r>
              <a:rPr dirty="0" sz="2400" spc="-3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a</a:t>
            </a:r>
            <a:r>
              <a:rPr dirty="0" sz="2400" spc="-80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radiating</a:t>
            </a:r>
            <a:r>
              <a:rPr dirty="0" sz="2400" spc="-6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appearance</a:t>
            </a:r>
            <a:r>
              <a:rPr dirty="0" sz="2400" spc="-5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and</a:t>
            </a:r>
            <a:r>
              <a:rPr dirty="0" sz="2400" spc="-50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hence</a:t>
            </a:r>
            <a:endParaRPr sz="2400">
              <a:latin typeface="Calibri"/>
              <a:cs typeface="Calibri"/>
            </a:endParaRPr>
          </a:p>
          <a:p>
            <a:pPr algn="ctr" marL="101600" marR="95885">
              <a:lnSpc>
                <a:spcPts val="2930"/>
              </a:lnSpc>
              <a:spcBef>
                <a:spcPts val="35"/>
              </a:spcBef>
              <a:tabLst>
                <a:tab pos="2696210" algn="l"/>
                <a:tab pos="6983730" algn="l"/>
              </a:tabLst>
            </a:pPr>
            <a:r>
              <a:rPr dirty="0" sz="2400">
                <a:latin typeface="Calibri"/>
                <a:cs typeface="Calibri"/>
              </a:rPr>
              <a:t>called</a:t>
            </a:r>
            <a:r>
              <a:rPr dirty="0" sz="2400" spc="-45">
                <a:latin typeface="Calibri"/>
                <a:cs typeface="Calibri"/>
              </a:rPr>
              <a:t> </a:t>
            </a:r>
            <a:r>
              <a:rPr dirty="0" sz="2400" b="1" i="1">
                <a:latin typeface="Calibri"/>
                <a:cs typeface="Calibri"/>
              </a:rPr>
              <a:t>zone</a:t>
            </a:r>
            <a:r>
              <a:rPr dirty="0" sz="2400" spc="-80" b="1" i="1">
                <a:latin typeface="Calibri"/>
                <a:cs typeface="Calibri"/>
              </a:rPr>
              <a:t> </a:t>
            </a:r>
            <a:r>
              <a:rPr dirty="0" sz="2400" spc="-10" b="1" i="1">
                <a:latin typeface="Calibri"/>
                <a:cs typeface="Calibri"/>
              </a:rPr>
              <a:t>radiata.</a:t>
            </a:r>
            <a:r>
              <a:rPr dirty="0" sz="2400" b="1" i="1">
                <a:latin typeface="Calibri"/>
                <a:cs typeface="Calibri"/>
              </a:rPr>
              <a:t>	</a:t>
            </a:r>
            <a:r>
              <a:rPr dirty="0" sz="2400">
                <a:latin typeface="Calibri"/>
                <a:cs typeface="Calibri"/>
              </a:rPr>
              <a:t>The</a:t>
            </a:r>
            <a:r>
              <a:rPr dirty="0" sz="2400" spc="-5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eggs</a:t>
            </a:r>
            <a:r>
              <a:rPr dirty="0" sz="2400" spc="-3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of</a:t>
            </a:r>
            <a:r>
              <a:rPr dirty="0" sz="2400" spc="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teleost</a:t>
            </a:r>
            <a:r>
              <a:rPr dirty="0" sz="2400" spc="-7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fishes</a:t>
            </a:r>
            <a:r>
              <a:rPr dirty="0" sz="2400" spc="-8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are</a:t>
            </a:r>
            <a:r>
              <a:rPr dirty="0" sz="2400" spc="-55">
                <a:latin typeface="Calibri"/>
                <a:cs typeface="Calibri"/>
              </a:rPr>
              <a:t> </a:t>
            </a:r>
            <a:r>
              <a:rPr dirty="0" sz="2400" spc="-20">
                <a:latin typeface="Calibri"/>
                <a:cs typeface="Calibri"/>
              </a:rPr>
              <a:t>also</a:t>
            </a:r>
            <a:r>
              <a:rPr dirty="0" sz="2400">
                <a:latin typeface="Calibri"/>
                <a:cs typeface="Calibri"/>
              </a:rPr>
              <a:t>	</a:t>
            </a:r>
            <a:r>
              <a:rPr dirty="0" sz="2400" spc="-25">
                <a:latin typeface="Calibri"/>
                <a:cs typeface="Calibri"/>
              </a:rPr>
              <a:t>covered </a:t>
            </a:r>
            <a:r>
              <a:rPr dirty="0" sz="2400">
                <a:latin typeface="Calibri"/>
                <a:cs typeface="Calibri"/>
              </a:rPr>
              <a:t>by</a:t>
            </a:r>
            <a:r>
              <a:rPr dirty="0" sz="2400" spc="-10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zone</a:t>
            </a:r>
            <a:r>
              <a:rPr dirty="0" sz="2400" spc="-35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radiata.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624840" y="1236599"/>
            <a:ext cx="7903209" cy="3863975"/>
          </a:xfrm>
          <a:prstGeom prst="rect">
            <a:avLst/>
          </a:prstGeom>
        </p:spPr>
        <p:txBody>
          <a:bodyPr wrap="square" lIns="0" tIns="6350" rIns="0" bIns="0" rtlCol="0" vert="horz">
            <a:spAutoFit/>
          </a:bodyPr>
          <a:lstStyle/>
          <a:p>
            <a:pPr marL="12700" marR="5080" indent="70485">
              <a:lnSpc>
                <a:spcPct val="102400"/>
              </a:lnSpc>
              <a:spcBef>
                <a:spcPts val="50"/>
              </a:spcBef>
            </a:pPr>
            <a:r>
              <a:rPr dirty="0" sz="2750">
                <a:latin typeface="Calibri"/>
                <a:cs typeface="Calibri"/>
              </a:rPr>
              <a:t>5.</a:t>
            </a:r>
            <a:r>
              <a:rPr dirty="0" sz="2750" spc="6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Zona</a:t>
            </a:r>
            <a:r>
              <a:rPr dirty="0" sz="2750" spc="8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Pellucida:</a:t>
            </a:r>
            <a:r>
              <a:rPr dirty="0" sz="2750" spc="9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All</a:t>
            </a:r>
            <a:r>
              <a:rPr dirty="0" sz="2750" spc="4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mammalian</a:t>
            </a:r>
            <a:r>
              <a:rPr dirty="0" sz="2750" spc="5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eggs</a:t>
            </a:r>
            <a:r>
              <a:rPr dirty="0" sz="2750" spc="4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are</a:t>
            </a:r>
            <a:r>
              <a:rPr dirty="0" sz="2750" spc="55">
                <a:latin typeface="Calibri"/>
                <a:cs typeface="Calibri"/>
              </a:rPr>
              <a:t> </a:t>
            </a:r>
            <a:r>
              <a:rPr dirty="0" sz="2750" spc="-10">
                <a:latin typeface="Calibri"/>
                <a:cs typeface="Calibri"/>
              </a:rPr>
              <a:t>surrounded </a:t>
            </a:r>
            <a:r>
              <a:rPr dirty="0" sz="2750">
                <a:latin typeface="Calibri"/>
                <a:cs typeface="Calibri"/>
              </a:rPr>
              <a:t>by</a:t>
            </a:r>
            <a:r>
              <a:rPr dirty="0" sz="2750" spc="10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a</a:t>
            </a:r>
            <a:r>
              <a:rPr dirty="0" sz="2750" spc="4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membrane</a:t>
            </a:r>
            <a:r>
              <a:rPr dirty="0" sz="2750" spc="6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called</a:t>
            </a:r>
            <a:r>
              <a:rPr dirty="0" sz="2750" spc="40">
                <a:latin typeface="Calibri"/>
                <a:cs typeface="Calibri"/>
              </a:rPr>
              <a:t> </a:t>
            </a:r>
            <a:r>
              <a:rPr dirty="0" sz="2750" b="1" i="1">
                <a:latin typeface="Calibri"/>
                <a:cs typeface="Calibri"/>
              </a:rPr>
              <a:t>zone</a:t>
            </a:r>
            <a:r>
              <a:rPr dirty="0" sz="2750" spc="40" b="1" i="1">
                <a:latin typeface="Calibri"/>
                <a:cs typeface="Calibri"/>
              </a:rPr>
              <a:t> </a:t>
            </a:r>
            <a:r>
              <a:rPr dirty="0" sz="2750" b="1" i="1">
                <a:latin typeface="Calibri"/>
                <a:cs typeface="Calibri"/>
              </a:rPr>
              <a:t>pellucida</a:t>
            </a:r>
            <a:r>
              <a:rPr dirty="0" sz="2750" spc="85" b="1" i="1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.</a:t>
            </a:r>
            <a:r>
              <a:rPr dirty="0" sz="2750" spc="6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It</a:t>
            </a:r>
            <a:r>
              <a:rPr dirty="0" sz="2750" spc="6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is</a:t>
            </a:r>
            <a:r>
              <a:rPr dirty="0" sz="2750" spc="5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also</a:t>
            </a:r>
            <a:r>
              <a:rPr dirty="0" sz="2750" spc="50">
                <a:latin typeface="Calibri"/>
                <a:cs typeface="Calibri"/>
              </a:rPr>
              <a:t> </a:t>
            </a:r>
            <a:r>
              <a:rPr dirty="0" sz="2750" spc="-10">
                <a:latin typeface="Calibri"/>
                <a:cs typeface="Calibri"/>
              </a:rPr>
              <a:t>named</a:t>
            </a:r>
            <a:endParaRPr sz="2750">
              <a:latin typeface="Calibri"/>
              <a:cs typeface="Calibri"/>
            </a:endParaRPr>
          </a:p>
          <a:p>
            <a:pPr algn="ctr" marL="243840" marR="247650">
              <a:lnSpc>
                <a:spcPts val="3379"/>
              </a:lnSpc>
              <a:spcBef>
                <a:spcPts val="50"/>
              </a:spcBef>
            </a:pPr>
            <a:r>
              <a:rPr dirty="0" sz="2750">
                <a:latin typeface="Calibri"/>
                <a:cs typeface="Calibri"/>
              </a:rPr>
              <a:t>as</a:t>
            </a:r>
            <a:r>
              <a:rPr dirty="0" sz="2750" spc="60">
                <a:latin typeface="Calibri"/>
                <a:cs typeface="Calibri"/>
              </a:rPr>
              <a:t> </a:t>
            </a:r>
            <a:r>
              <a:rPr dirty="0" sz="2750" b="1" i="1">
                <a:latin typeface="Calibri"/>
                <a:cs typeface="Calibri"/>
              </a:rPr>
              <a:t>zone</a:t>
            </a:r>
            <a:r>
              <a:rPr dirty="0" sz="2750" spc="50" b="1" i="1">
                <a:latin typeface="Calibri"/>
                <a:cs typeface="Calibri"/>
              </a:rPr>
              <a:t> </a:t>
            </a:r>
            <a:r>
              <a:rPr dirty="0" sz="2750" b="1" i="1">
                <a:latin typeface="Calibri"/>
                <a:cs typeface="Calibri"/>
              </a:rPr>
              <a:t>radiata.</a:t>
            </a:r>
            <a:r>
              <a:rPr dirty="0" sz="2750" spc="70" b="1" i="1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It</a:t>
            </a:r>
            <a:r>
              <a:rPr dirty="0" sz="2750" spc="6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is</a:t>
            </a:r>
            <a:r>
              <a:rPr dirty="0" sz="2750" spc="5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so</a:t>
            </a:r>
            <a:r>
              <a:rPr dirty="0" sz="2750" spc="5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named</a:t>
            </a:r>
            <a:r>
              <a:rPr dirty="0" sz="2750" spc="6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as</a:t>
            </a:r>
            <a:r>
              <a:rPr dirty="0" sz="2750" spc="5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because</a:t>
            </a:r>
            <a:r>
              <a:rPr dirty="0" sz="2750" spc="6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it</a:t>
            </a:r>
            <a:r>
              <a:rPr dirty="0" sz="2750" spc="6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gives</a:t>
            </a:r>
            <a:r>
              <a:rPr dirty="0" sz="2750" spc="50">
                <a:latin typeface="Calibri"/>
                <a:cs typeface="Calibri"/>
              </a:rPr>
              <a:t> </a:t>
            </a:r>
            <a:r>
              <a:rPr dirty="0" sz="2750" spc="-50">
                <a:latin typeface="Calibri"/>
                <a:cs typeface="Calibri"/>
              </a:rPr>
              <a:t>a </a:t>
            </a:r>
            <a:r>
              <a:rPr dirty="0" sz="2750">
                <a:latin typeface="Calibri"/>
                <a:cs typeface="Calibri"/>
              </a:rPr>
              <a:t>striated</a:t>
            </a:r>
            <a:r>
              <a:rPr dirty="0" sz="2750" spc="10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appearance</a:t>
            </a:r>
            <a:r>
              <a:rPr dirty="0" sz="2750" spc="4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under</a:t>
            </a:r>
            <a:r>
              <a:rPr dirty="0" sz="2750" spc="8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the</a:t>
            </a:r>
            <a:r>
              <a:rPr dirty="0" sz="2750" spc="4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microscope.</a:t>
            </a:r>
            <a:r>
              <a:rPr dirty="0" sz="2750" spc="50">
                <a:latin typeface="Calibri"/>
                <a:cs typeface="Calibri"/>
              </a:rPr>
              <a:t> </a:t>
            </a:r>
            <a:r>
              <a:rPr dirty="0" sz="2750" spc="-25">
                <a:latin typeface="Calibri"/>
                <a:cs typeface="Calibri"/>
              </a:rPr>
              <a:t>The </a:t>
            </a:r>
            <a:r>
              <a:rPr dirty="0" sz="2750">
                <a:latin typeface="Calibri"/>
                <a:cs typeface="Calibri"/>
              </a:rPr>
              <a:t>striations</a:t>
            </a:r>
            <a:r>
              <a:rPr dirty="0" sz="2750" spc="6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re</a:t>
            </a:r>
            <a:r>
              <a:rPr dirty="0" sz="2750" spc="6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due</a:t>
            </a:r>
            <a:r>
              <a:rPr dirty="0" sz="2750" spc="6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to</a:t>
            </a:r>
            <a:r>
              <a:rPr dirty="0" sz="2750" spc="5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the</a:t>
            </a:r>
            <a:r>
              <a:rPr dirty="0" sz="2750" spc="6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presence</a:t>
            </a:r>
            <a:r>
              <a:rPr dirty="0" sz="2750" spc="6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of</a:t>
            </a:r>
            <a:r>
              <a:rPr dirty="0" sz="2750" spc="4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microvilli</a:t>
            </a:r>
            <a:r>
              <a:rPr dirty="0" sz="2750" spc="90">
                <a:latin typeface="Calibri"/>
                <a:cs typeface="Calibri"/>
              </a:rPr>
              <a:t> </a:t>
            </a:r>
            <a:r>
              <a:rPr dirty="0" sz="2750" spc="-25">
                <a:latin typeface="Calibri"/>
                <a:cs typeface="Calibri"/>
              </a:rPr>
              <a:t>and</a:t>
            </a:r>
            <a:endParaRPr sz="2750">
              <a:latin typeface="Calibri"/>
              <a:cs typeface="Calibri"/>
            </a:endParaRPr>
          </a:p>
          <a:p>
            <a:pPr algn="ctr">
              <a:lnSpc>
                <a:spcPts val="3254"/>
              </a:lnSpc>
            </a:pPr>
            <a:r>
              <a:rPr dirty="0" sz="2750">
                <a:latin typeface="Calibri"/>
                <a:cs typeface="Calibri"/>
              </a:rPr>
              <a:t>microvilli</a:t>
            </a:r>
            <a:r>
              <a:rPr dirty="0" sz="2750" spc="8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(desmosomes)</a:t>
            </a:r>
            <a:r>
              <a:rPr dirty="0" sz="2750" spc="5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in</a:t>
            </a:r>
            <a:r>
              <a:rPr dirty="0" sz="2750" spc="114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this</a:t>
            </a:r>
            <a:r>
              <a:rPr dirty="0" sz="2750" spc="4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zone.</a:t>
            </a:r>
            <a:r>
              <a:rPr dirty="0" sz="2750" spc="4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The</a:t>
            </a:r>
            <a:r>
              <a:rPr dirty="0" sz="2750" spc="8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microvilli</a:t>
            </a:r>
            <a:r>
              <a:rPr dirty="0" sz="2750" spc="95">
                <a:latin typeface="Calibri"/>
                <a:cs typeface="Calibri"/>
              </a:rPr>
              <a:t> </a:t>
            </a:r>
            <a:r>
              <a:rPr dirty="0" sz="2750" spc="-25">
                <a:latin typeface="Calibri"/>
                <a:cs typeface="Calibri"/>
              </a:rPr>
              <a:t>are</a:t>
            </a:r>
            <a:endParaRPr sz="2750">
              <a:latin typeface="Calibri"/>
              <a:cs typeface="Calibri"/>
            </a:endParaRPr>
          </a:p>
          <a:p>
            <a:pPr algn="ctr" marL="151130" marR="147955">
              <a:lnSpc>
                <a:spcPct val="101200"/>
              </a:lnSpc>
              <a:spcBef>
                <a:spcPts val="40"/>
              </a:spcBef>
            </a:pPr>
            <a:r>
              <a:rPr dirty="0" sz="2750">
                <a:latin typeface="Calibri"/>
                <a:cs typeface="Calibri"/>
              </a:rPr>
              <a:t>produced</a:t>
            </a:r>
            <a:r>
              <a:rPr dirty="0" sz="2750" spc="12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by</a:t>
            </a:r>
            <a:r>
              <a:rPr dirty="0" sz="2750" spc="3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the</a:t>
            </a:r>
            <a:r>
              <a:rPr dirty="0" sz="2750" spc="5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surface</a:t>
            </a:r>
            <a:r>
              <a:rPr dirty="0" sz="2750" spc="5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of</a:t>
            </a:r>
            <a:r>
              <a:rPr dirty="0" sz="2750" spc="6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the</a:t>
            </a:r>
            <a:r>
              <a:rPr dirty="0" sz="2750" spc="5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egg</a:t>
            </a:r>
            <a:r>
              <a:rPr dirty="0" sz="2750" spc="5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and</a:t>
            </a:r>
            <a:r>
              <a:rPr dirty="0" sz="2750" spc="4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microvilli</a:t>
            </a:r>
            <a:r>
              <a:rPr dirty="0" sz="2750" spc="80">
                <a:latin typeface="Calibri"/>
                <a:cs typeface="Calibri"/>
              </a:rPr>
              <a:t> </a:t>
            </a:r>
            <a:r>
              <a:rPr dirty="0" sz="2750" spc="-25">
                <a:latin typeface="Calibri"/>
                <a:cs typeface="Calibri"/>
              </a:rPr>
              <a:t>are </a:t>
            </a:r>
            <a:r>
              <a:rPr dirty="0" sz="2750">
                <a:latin typeface="Calibri"/>
                <a:cs typeface="Calibri"/>
              </a:rPr>
              <a:t>produced</a:t>
            </a:r>
            <a:r>
              <a:rPr dirty="0" sz="2750" spc="12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by</a:t>
            </a:r>
            <a:r>
              <a:rPr dirty="0" sz="2750" spc="1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the</a:t>
            </a:r>
            <a:r>
              <a:rPr dirty="0" sz="2750" spc="4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follicle</a:t>
            </a:r>
            <a:r>
              <a:rPr dirty="0" sz="2750" spc="45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cells.</a:t>
            </a:r>
            <a:r>
              <a:rPr dirty="0" sz="2750" spc="5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They</a:t>
            </a:r>
            <a:r>
              <a:rPr dirty="0" sz="2750" spc="2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protrude</a:t>
            </a:r>
            <a:r>
              <a:rPr dirty="0" sz="2750" spc="40">
                <a:latin typeface="Calibri"/>
                <a:cs typeface="Calibri"/>
              </a:rPr>
              <a:t> </a:t>
            </a:r>
            <a:r>
              <a:rPr dirty="0" sz="2750">
                <a:latin typeface="Calibri"/>
                <a:cs typeface="Calibri"/>
              </a:rPr>
              <a:t>into</a:t>
            </a:r>
            <a:r>
              <a:rPr dirty="0" sz="2750" spc="40">
                <a:latin typeface="Calibri"/>
                <a:cs typeface="Calibri"/>
              </a:rPr>
              <a:t> </a:t>
            </a:r>
            <a:r>
              <a:rPr dirty="0" sz="2750" spc="-25">
                <a:latin typeface="Calibri"/>
                <a:cs typeface="Calibri"/>
              </a:rPr>
              <a:t>the </a:t>
            </a:r>
            <a:r>
              <a:rPr dirty="0" sz="2750">
                <a:latin typeface="Calibri"/>
                <a:cs typeface="Calibri"/>
              </a:rPr>
              <a:t>zone</a:t>
            </a:r>
            <a:r>
              <a:rPr dirty="0" sz="2750" spc="5">
                <a:latin typeface="Calibri"/>
                <a:cs typeface="Calibri"/>
              </a:rPr>
              <a:t> </a:t>
            </a:r>
            <a:r>
              <a:rPr dirty="0" sz="2750" spc="-10">
                <a:latin typeface="Calibri"/>
                <a:cs typeface="Calibri"/>
              </a:rPr>
              <a:t>pellucida.</a:t>
            </a:r>
            <a:endParaRPr sz="27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559752" y="1852930"/>
            <a:ext cx="8037195" cy="2393315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605155" marR="335915" indent="-278130">
              <a:lnSpc>
                <a:spcPct val="102600"/>
              </a:lnSpc>
              <a:spcBef>
                <a:spcPts val="35"/>
              </a:spcBef>
            </a:pPr>
            <a:r>
              <a:rPr dirty="0" sz="3050">
                <a:latin typeface="Calibri"/>
                <a:cs typeface="Calibri"/>
              </a:rPr>
              <a:t>6.</a:t>
            </a:r>
            <a:r>
              <a:rPr dirty="0" sz="3050" spc="65">
                <a:latin typeface="Calibri"/>
                <a:cs typeface="Calibri"/>
              </a:rPr>
              <a:t> </a:t>
            </a:r>
            <a:r>
              <a:rPr dirty="0" sz="3050">
                <a:latin typeface="Calibri"/>
                <a:cs typeface="Calibri"/>
              </a:rPr>
              <a:t>Jelly</a:t>
            </a:r>
            <a:r>
              <a:rPr dirty="0" sz="3050" spc="55">
                <a:latin typeface="Calibri"/>
                <a:cs typeface="Calibri"/>
              </a:rPr>
              <a:t> </a:t>
            </a:r>
            <a:r>
              <a:rPr dirty="0" sz="3050">
                <a:latin typeface="Calibri"/>
                <a:cs typeface="Calibri"/>
              </a:rPr>
              <a:t>coat:</a:t>
            </a:r>
            <a:r>
              <a:rPr dirty="0" sz="3050" spc="20">
                <a:latin typeface="Calibri"/>
                <a:cs typeface="Calibri"/>
              </a:rPr>
              <a:t> </a:t>
            </a:r>
            <a:r>
              <a:rPr dirty="0" sz="3050">
                <a:latin typeface="Calibri"/>
                <a:cs typeface="Calibri"/>
              </a:rPr>
              <a:t>the</a:t>
            </a:r>
            <a:r>
              <a:rPr dirty="0" sz="3050" spc="-15">
                <a:latin typeface="Calibri"/>
                <a:cs typeface="Calibri"/>
              </a:rPr>
              <a:t> </a:t>
            </a:r>
            <a:r>
              <a:rPr dirty="0" sz="3050">
                <a:latin typeface="Calibri"/>
                <a:cs typeface="Calibri"/>
              </a:rPr>
              <a:t>eggs</a:t>
            </a:r>
            <a:r>
              <a:rPr dirty="0" sz="3050" spc="100">
                <a:latin typeface="Calibri"/>
                <a:cs typeface="Calibri"/>
              </a:rPr>
              <a:t> </a:t>
            </a:r>
            <a:r>
              <a:rPr dirty="0" sz="3050">
                <a:latin typeface="Calibri"/>
                <a:cs typeface="Calibri"/>
              </a:rPr>
              <a:t>of</a:t>
            </a:r>
            <a:r>
              <a:rPr dirty="0" sz="3050" spc="55">
                <a:latin typeface="Calibri"/>
                <a:cs typeface="Calibri"/>
              </a:rPr>
              <a:t> </a:t>
            </a:r>
            <a:r>
              <a:rPr dirty="0" sz="3050">
                <a:latin typeface="Calibri"/>
                <a:cs typeface="Calibri"/>
              </a:rPr>
              <a:t>aquatic</a:t>
            </a:r>
            <a:r>
              <a:rPr dirty="0" sz="3050" spc="-10">
                <a:latin typeface="Calibri"/>
                <a:cs typeface="Calibri"/>
              </a:rPr>
              <a:t> invertebrates, </a:t>
            </a:r>
            <a:r>
              <a:rPr dirty="0" sz="3050">
                <a:latin typeface="Calibri"/>
                <a:cs typeface="Calibri"/>
              </a:rPr>
              <a:t>especially</a:t>
            </a:r>
            <a:r>
              <a:rPr dirty="0" sz="3050" spc="100">
                <a:latin typeface="Calibri"/>
                <a:cs typeface="Calibri"/>
              </a:rPr>
              <a:t> </a:t>
            </a:r>
            <a:r>
              <a:rPr dirty="0" sz="3050">
                <a:latin typeface="Calibri"/>
                <a:cs typeface="Calibri"/>
              </a:rPr>
              <a:t>the</a:t>
            </a:r>
            <a:r>
              <a:rPr dirty="0" sz="3050" spc="120">
                <a:latin typeface="Calibri"/>
                <a:cs typeface="Calibri"/>
              </a:rPr>
              <a:t> </a:t>
            </a:r>
            <a:r>
              <a:rPr dirty="0" sz="3050">
                <a:latin typeface="Calibri"/>
                <a:cs typeface="Calibri"/>
              </a:rPr>
              <a:t>homolecithal</a:t>
            </a:r>
            <a:r>
              <a:rPr dirty="0" sz="3050" spc="114">
                <a:latin typeface="Calibri"/>
                <a:cs typeface="Calibri"/>
              </a:rPr>
              <a:t> </a:t>
            </a:r>
            <a:r>
              <a:rPr dirty="0" sz="3050">
                <a:latin typeface="Calibri"/>
                <a:cs typeface="Calibri"/>
              </a:rPr>
              <a:t>eggs</a:t>
            </a:r>
            <a:r>
              <a:rPr dirty="0" sz="3050" spc="60">
                <a:latin typeface="Calibri"/>
                <a:cs typeface="Calibri"/>
              </a:rPr>
              <a:t> </a:t>
            </a:r>
            <a:r>
              <a:rPr dirty="0" sz="3050">
                <a:latin typeface="Calibri"/>
                <a:cs typeface="Calibri"/>
              </a:rPr>
              <a:t>of</a:t>
            </a:r>
            <a:r>
              <a:rPr dirty="0" sz="3050" spc="95">
                <a:latin typeface="Calibri"/>
                <a:cs typeface="Calibri"/>
              </a:rPr>
              <a:t> </a:t>
            </a:r>
            <a:r>
              <a:rPr dirty="0" sz="3050" spc="-10">
                <a:latin typeface="Calibri"/>
                <a:cs typeface="Calibri"/>
              </a:rPr>
              <a:t>marine</a:t>
            </a:r>
            <a:endParaRPr sz="3050">
              <a:latin typeface="Calibri"/>
              <a:cs typeface="Calibri"/>
            </a:endParaRPr>
          </a:p>
          <a:p>
            <a:pPr algn="ctr" marL="12700" marR="5080">
              <a:lnSpc>
                <a:spcPct val="101600"/>
              </a:lnSpc>
              <a:spcBef>
                <a:spcPts val="35"/>
              </a:spcBef>
            </a:pPr>
            <a:r>
              <a:rPr dirty="0" sz="3050">
                <a:latin typeface="Calibri"/>
                <a:cs typeface="Calibri"/>
              </a:rPr>
              <a:t>invertebrates,</a:t>
            </a:r>
            <a:r>
              <a:rPr dirty="0" sz="3050" spc="55">
                <a:latin typeface="Calibri"/>
                <a:cs typeface="Calibri"/>
              </a:rPr>
              <a:t> </a:t>
            </a:r>
            <a:r>
              <a:rPr dirty="0" sz="3050">
                <a:latin typeface="Calibri"/>
                <a:cs typeface="Calibri"/>
              </a:rPr>
              <a:t>are</a:t>
            </a:r>
            <a:r>
              <a:rPr dirty="0" sz="3050" spc="45">
                <a:latin typeface="Calibri"/>
                <a:cs typeface="Calibri"/>
              </a:rPr>
              <a:t> </a:t>
            </a:r>
            <a:r>
              <a:rPr dirty="0" sz="3050">
                <a:latin typeface="Calibri"/>
                <a:cs typeface="Calibri"/>
              </a:rPr>
              <a:t>covered</a:t>
            </a:r>
            <a:r>
              <a:rPr dirty="0" sz="3050" spc="45">
                <a:latin typeface="Calibri"/>
                <a:cs typeface="Calibri"/>
              </a:rPr>
              <a:t> </a:t>
            </a:r>
            <a:r>
              <a:rPr dirty="0" sz="3050">
                <a:latin typeface="Calibri"/>
                <a:cs typeface="Calibri"/>
              </a:rPr>
              <a:t>by</a:t>
            </a:r>
            <a:r>
              <a:rPr dirty="0" sz="3050" spc="40">
                <a:latin typeface="Calibri"/>
                <a:cs typeface="Calibri"/>
              </a:rPr>
              <a:t> </a:t>
            </a:r>
            <a:r>
              <a:rPr dirty="0" sz="3050">
                <a:latin typeface="Calibri"/>
                <a:cs typeface="Calibri"/>
              </a:rPr>
              <a:t>a</a:t>
            </a:r>
            <a:r>
              <a:rPr dirty="0" sz="3050" spc="25">
                <a:latin typeface="Calibri"/>
                <a:cs typeface="Calibri"/>
              </a:rPr>
              <a:t> </a:t>
            </a:r>
            <a:r>
              <a:rPr dirty="0" sz="3050">
                <a:latin typeface="Calibri"/>
                <a:cs typeface="Calibri"/>
              </a:rPr>
              <a:t>non-living</a:t>
            </a:r>
            <a:r>
              <a:rPr dirty="0" sz="3050" spc="60">
                <a:latin typeface="Calibri"/>
                <a:cs typeface="Calibri"/>
              </a:rPr>
              <a:t> </a:t>
            </a:r>
            <a:r>
              <a:rPr dirty="0" sz="3050">
                <a:latin typeface="Calibri"/>
                <a:cs typeface="Calibri"/>
              </a:rPr>
              <a:t>jelly-</a:t>
            </a:r>
            <a:r>
              <a:rPr dirty="0" sz="3050" spc="-20">
                <a:latin typeface="Calibri"/>
                <a:cs typeface="Calibri"/>
              </a:rPr>
              <a:t>like </a:t>
            </a:r>
            <a:r>
              <a:rPr dirty="0" sz="3050">
                <a:latin typeface="Calibri"/>
                <a:cs typeface="Calibri"/>
              </a:rPr>
              <a:t>layer</a:t>
            </a:r>
            <a:r>
              <a:rPr dirty="0" sz="3050" spc="55">
                <a:latin typeface="Calibri"/>
                <a:cs typeface="Calibri"/>
              </a:rPr>
              <a:t> </a:t>
            </a:r>
            <a:r>
              <a:rPr dirty="0" sz="3050">
                <a:latin typeface="Calibri"/>
                <a:cs typeface="Calibri"/>
              </a:rPr>
              <a:t>outside</a:t>
            </a:r>
            <a:r>
              <a:rPr dirty="0" sz="3050" spc="-30">
                <a:latin typeface="Calibri"/>
                <a:cs typeface="Calibri"/>
              </a:rPr>
              <a:t> </a:t>
            </a:r>
            <a:r>
              <a:rPr dirty="0" sz="3050">
                <a:latin typeface="Calibri"/>
                <a:cs typeface="Calibri"/>
              </a:rPr>
              <a:t>the</a:t>
            </a:r>
            <a:r>
              <a:rPr dirty="0" sz="3050" spc="50">
                <a:latin typeface="Calibri"/>
                <a:cs typeface="Calibri"/>
              </a:rPr>
              <a:t> </a:t>
            </a:r>
            <a:r>
              <a:rPr dirty="0" sz="3050">
                <a:latin typeface="Calibri"/>
                <a:cs typeface="Calibri"/>
              </a:rPr>
              <a:t>vitelline</a:t>
            </a:r>
            <a:r>
              <a:rPr dirty="0" sz="3050" spc="50">
                <a:latin typeface="Calibri"/>
                <a:cs typeface="Calibri"/>
              </a:rPr>
              <a:t> </a:t>
            </a:r>
            <a:r>
              <a:rPr dirty="0" sz="3050">
                <a:latin typeface="Calibri"/>
                <a:cs typeface="Calibri"/>
              </a:rPr>
              <a:t>membranes</a:t>
            </a:r>
            <a:r>
              <a:rPr dirty="0" sz="3050" spc="70">
                <a:latin typeface="Calibri"/>
                <a:cs typeface="Calibri"/>
              </a:rPr>
              <a:t> </a:t>
            </a:r>
            <a:r>
              <a:rPr dirty="0" sz="3050">
                <a:latin typeface="Calibri"/>
                <a:cs typeface="Calibri"/>
              </a:rPr>
              <a:t>is</a:t>
            </a:r>
            <a:r>
              <a:rPr dirty="0" sz="3050" spc="75">
                <a:latin typeface="Calibri"/>
                <a:cs typeface="Calibri"/>
              </a:rPr>
              <a:t> </a:t>
            </a:r>
            <a:r>
              <a:rPr dirty="0" sz="3050" spc="-10">
                <a:latin typeface="Calibri"/>
                <a:cs typeface="Calibri"/>
              </a:rPr>
              <a:t>called </a:t>
            </a:r>
            <a:r>
              <a:rPr dirty="0" sz="3050">
                <a:latin typeface="Calibri"/>
                <a:cs typeface="Calibri"/>
              </a:rPr>
              <a:t>Jelly</a:t>
            </a:r>
            <a:r>
              <a:rPr dirty="0" sz="3050" spc="85">
                <a:latin typeface="Calibri"/>
                <a:cs typeface="Calibri"/>
              </a:rPr>
              <a:t> </a:t>
            </a:r>
            <a:r>
              <a:rPr dirty="0" sz="3050" spc="-20">
                <a:latin typeface="Calibri"/>
                <a:cs typeface="Calibri"/>
              </a:rPr>
              <a:t>coat.</a:t>
            </a:r>
            <a:endParaRPr sz="30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2024-12-30T10:57:42Z</dcterms:created>
  <dcterms:modified xsi:type="dcterms:W3CDTF">2024-12-30T10:57:42Z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2024-07-26T00:00:00Z</vt:filetime>
  </property>
  <property fmtid="{D5CDD505-2E9C-101B-9397-08002B2CF9AE}" pid="3" name="LastSaved">
    <vt:filetime>2024-12-30T00:00:00Z</vt:filetime>
  </property>
</Properties>
</file>